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8" r:id="rId2"/>
    <p:sldId id="326" r:id="rId3"/>
    <p:sldId id="341" r:id="rId4"/>
    <p:sldId id="342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43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296" r:id="rId28"/>
    <p:sldId id="295" r:id="rId29"/>
    <p:sldId id="294" r:id="rId30"/>
    <p:sldId id="293" r:id="rId31"/>
    <p:sldId id="299" r:id="rId32"/>
    <p:sldId id="304" r:id="rId33"/>
    <p:sldId id="303" r:id="rId34"/>
    <p:sldId id="302" r:id="rId35"/>
    <p:sldId id="301" r:id="rId36"/>
    <p:sldId id="313" r:id="rId37"/>
    <p:sldId id="316" r:id="rId38"/>
    <p:sldId id="311" r:id="rId39"/>
    <p:sldId id="310" r:id="rId40"/>
    <p:sldId id="317" r:id="rId41"/>
    <p:sldId id="308" r:id="rId42"/>
    <p:sldId id="318" r:id="rId43"/>
    <p:sldId id="319" r:id="rId44"/>
    <p:sldId id="320" r:id="rId45"/>
    <p:sldId id="275" r:id="rId46"/>
    <p:sldId id="274" r:id="rId47"/>
    <p:sldId id="273" r:id="rId48"/>
    <p:sldId id="272" r:id="rId49"/>
    <p:sldId id="283" r:id="rId50"/>
    <p:sldId id="282" r:id="rId51"/>
    <p:sldId id="321" r:id="rId52"/>
    <p:sldId id="322" r:id="rId53"/>
    <p:sldId id="323" r:id="rId54"/>
    <p:sldId id="352" r:id="rId55"/>
    <p:sldId id="324" r:id="rId56"/>
    <p:sldId id="325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353" autoAdjust="0"/>
    <p:restoredTop sz="94660"/>
  </p:normalViewPr>
  <p:slideViewPr>
    <p:cSldViewPr snapToGrid="0">
      <p:cViewPr>
        <p:scale>
          <a:sx n="84" d="100"/>
          <a:sy n="84" d="100"/>
        </p:scale>
        <p:origin x="-1262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A14AB-A1A4-429B-8D75-C98553F1FF69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8F9D3-BC93-484A-AA8F-E7F849A06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84F0B-8D62-8D4D-B2C6-AB6E19B36B81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3132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4440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422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653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79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4613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486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933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7606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66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521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2039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254E7B8-1813-4AEB-B237-A73AFC5DD2A7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732DC99-9ABF-4195-A820-478FEE61E8A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8112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9" y="677969"/>
            <a:ext cx="2564883" cy="258339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289236" y="1663430"/>
            <a:ext cx="5567798" cy="17607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D01C24"/>
                </a:solidFill>
              </a:rPr>
              <a:t>Международная научная школьная конференция  </a:t>
            </a:r>
            <a:br>
              <a:rPr lang="ru-RU" sz="4400" b="1" dirty="0" smtClean="0">
                <a:solidFill>
                  <a:srgbClr val="D01C24"/>
                </a:solidFill>
              </a:rPr>
            </a:br>
            <a:r>
              <a:rPr lang="ru-RU" sz="4400" b="1" dirty="0" smtClean="0">
                <a:solidFill>
                  <a:srgbClr val="D01C24"/>
                </a:solidFill>
              </a:rPr>
              <a:t>«</a:t>
            </a:r>
            <a:r>
              <a:rPr lang="en-US" sz="4400" b="1" dirty="0" smtClean="0">
                <a:solidFill>
                  <a:srgbClr val="D01C24"/>
                </a:solidFill>
              </a:rPr>
              <a:t>XVIII </a:t>
            </a:r>
            <a:r>
              <a:rPr lang="ru-RU" sz="4400" b="1" dirty="0" err="1" smtClean="0">
                <a:solidFill>
                  <a:srgbClr val="D01C24"/>
                </a:solidFill>
              </a:rPr>
              <a:t>Колмогоровские</a:t>
            </a:r>
            <a:r>
              <a:rPr lang="ru-RU" sz="4400" b="1" dirty="0" smtClean="0">
                <a:solidFill>
                  <a:srgbClr val="D01C24"/>
                </a:solidFill>
              </a:rPr>
              <a:t> чтения»</a:t>
            </a:r>
            <a:br>
              <a:rPr lang="ru-RU" sz="4400" b="1" dirty="0" smtClean="0">
                <a:solidFill>
                  <a:srgbClr val="D01C24"/>
                </a:solidFill>
              </a:rPr>
            </a:br>
            <a:endParaRPr lang="ru-RU" sz="4400" b="1" dirty="0">
              <a:solidFill>
                <a:srgbClr val="D01C24"/>
              </a:solidFill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15557" y="4572001"/>
            <a:ext cx="4599743" cy="96382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D01C24"/>
                </a:solidFill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lang="en-US" b="1" dirty="0" smtClean="0">
                <a:solidFill>
                  <a:srgbClr val="D01C24"/>
                </a:solidFill>
                <a:latin typeface="Arial Narrow" charset="0"/>
                <a:ea typeface="Arial Narrow" charset="0"/>
                <a:cs typeface="Arial Narrow" charset="0"/>
              </a:rPr>
              <a:t>—</a:t>
            </a:r>
            <a:r>
              <a:rPr lang="ru-RU" b="1" dirty="0" smtClean="0">
                <a:solidFill>
                  <a:srgbClr val="D01C24"/>
                </a:solidFill>
                <a:latin typeface="Arial Narrow" charset="0"/>
                <a:ea typeface="Arial Narrow" charset="0"/>
                <a:cs typeface="Arial Narrow" charset="0"/>
              </a:rPr>
              <a:t>6 мая</a:t>
            </a:r>
          </a:p>
          <a:p>
            <a:pPr algn="ctr"/>
            <a:r>
              <a:rPr lang="ru-RU" b="1" dirty="0" smtClean="0">
                <a:solidFill>
                  <a:srgbClr val="D01C24"/>
                </a:solidFill>
                <a:latin typeface="Arial Narrow" charset="0"/>
                <a:ea typeface="Arial Narrow" charset="0"/>
                <a:cs typeface="Arial Narrow" charset="0"/>
              </a:rPr>
              <a:t>2018 год</a:t>
            </a:r>
          </a:p>
          <a:p>
            <a:pPr algn="ctr"/>
            <a:endParaRPr lang="ru-RU" b="1" dirty="0">
              <a:solidFill>
                <a:srgbClr val="D01C24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5173" y="-2323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561438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564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261" y="147384"/>
            <a:ext cx="887729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charset="0"/>
                <a:ea typeface="Arial Narrow" charset="0"/>
                <a:cs typeface="Arial Narrow" charset="0"/>
              </a:rPr>
              <a:t>Казахстан</a:t>
            </a:r>
            <a:endParaRPr lang="ru-RU" sz="2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6146" name="Picture 2" descr="C:\Users\User\Desktop\Страны\Казахста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972" y="1295880"/>
            <a:ext cx="7839075" cy="457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200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261" y="147384"/>
            <a:ext cx="887729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charset="0"/>
                <a:ea typeface="Arial Narrow" charset="0"/>
                <a:cs typeface="Arial Narrow" charset="0"/>
              </a:rPr>
              <a:t>Россия</a:t>
            </a:r>
            <a:endParaRPr lang="ru-RU" sz="2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7171" name="Picture 3" descr="C:\Users\User\Desktop\Страны\Росс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66" y="1235905"/>
            <a:ext cx="8370887" cy="42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695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7" y="115771"/>
            <a:ext cx="1415482" cy="145546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718872" y="734910"/>
            <a:ext cx="5639014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Статистика</a:t>
            </a:r>
            <a:endParaRPr lang="ru-RU" sz="4400" dirty="0">
              <a:solidFill>
                <a:srgbClr val="CE0311"/>
              </a:solidFill>
              <a:ea typeface="Trattatello" charset="0"/>
              <a:cs typeface="Trattatello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040" y="1504203"/>
            <a:ext cx="7933038" cy="45243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Было одобрено </a:t>
            </a:r>
            <a:r>
              <a:rPr lang="ru-RU" sz="2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126 </a:t>
            </a:r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заявок-докладов</a:t>
            </a:r>
          </a:p>
          <a:p>
            <a:pPr algn="just" fontAlgn="base"/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В </a:t>
            </a:r>
            <a:r>
              <a:rPr lang="en-US" sz="2400" dirty="0" smtClean="0">
                <a:latin typeface="Arial Narrow" charset="0"/>
                <a:ea typeface="Arial Narrow" charset="0"/>
                <a:cs typeface="Arial Narrow" charset="0"/>
              </a:rPr>
              <a:t>XVIII </a:t>
            </a:r>
            <a:r>
              <a:rPr lang="ru-RU" sz="2400" dirty="0" err="1" smtClean="0">
                <a:latin typeface="Arial Narrow" charset="0"/>
                <a:ea typeface="Arial Narrow" charset="0"/>
                <a:cs typeface="Arial Narrow" charset="0"/>
              </a:rPr>
              <a:t>Колмогоровских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 чтениях приняли участие </a:t>
            </a:r>
            <a:r>
              <a:rPr lang="ru-RU" sz="2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146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шк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ольников:</a:t>
            </a:r>
          </a:p>
          <a:p>
            <a:pPr marL="457200" indent="-457200" fontAlgn="base">
              <a:buFont typeface="Wingdings" pitchFamily="2" charset="2"/>
              <a:buChar char="§"/>
            </a:pP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Математика </a:t>
            </a:r>
            <a:r>
              <a:rPr lang="mr-IN" sz="2400" dirty="0" smtClean="0"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10 </a:t>
            </a:r>
          </a:p>
          <a:p>
            <a:pPr marL="457200" indent="-457200" fontAlgn="base"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Физ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ика </a:t>
            </a:r>
            <a:r>
              <a:rPr lang="mr-IN" sz="2400" dirty="0" smtClean="0"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18 </a:t>
            </a:r>
          </a:p>
          <a:p>
            <a:pPr marL="457200" indent="-457200" fontAlgn="base"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Инф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орматика и математическое моделирование </a:t>
            </a:r>
            <a:r>
              <a:rPr lang="mr-IN" sz="2400" dirty="0" smtClean="0"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lang="ru-RU" sz="2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9</a:t>
            </a:r>
          </a:p>
          <a:p>
            <a:pPr marL="457200" indent="-457200" fontAlgn="base"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Хим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ия </a:t>
            </a:r>
            <a:r>
              <a:rPr lang="mr-IN" sz="2400" dirty="0" smtClean="0"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25</a:t>
            </a:r>
          </a:p>
          <a:p>
            <a:pPr marL="457200" indent="-457200" fontAlgn="base"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Био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логия </a:t>
            </a:r>
            <a:r>
              <a:rPr lang="mr-IN" sz="2400" dirty="0" smtClean="0"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lang="ru-RU" sz="2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5</a:t>
            </a:r>
          </a:p>
          <a:p>
            <a:pPr marL="457200" indent="-457200" fontAlgn="base"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Гум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анитарные дисциплины </a:t>
            </a:r>
            <a:r>
              <a:rPr lang="mr-IN" sz="2400" dirty="0" smtClean="0"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19</a:t>
            </a:r>
          </a:p>
          <a:p>
            <a:pPr marL="457200" indent="-457200" fontAlgn="base"/>
            <a:r>
              <a:rPr lang="ru-RU" sz="2400" dirty="0" smtClean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Учительская </a:t>
            </a:r>
            <a:r>
              <a:rPr lang="ru-RU" sz="2400" dirty="0" smtClean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секция: </a:t>
            </a:r>
            <a:r>
              <a:rPr lang="ru-RU" sz="2400" dirty="0" smtClean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сделано </a:t>
            </a:r>
            <a:r>
              <a:rPr lang="ru-RU" sz="2400" dirty="0" smtClean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7 докладов</a:t>
            </a:r>
            <a:endParaRPr lang="ru-RU" sz="2400" dirty="0" smtClean="0">
              <a:solidFill>
                <a:srgbClr val="0070C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fontAlgn="base"/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Всего в конференции </a:t>
            </a:r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в </a:t>
            </a:r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различном </a:t>
            </a:r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статусе приняли участие </a:t>
            </a:r>
            <a:r>
              <a:rPr lang="ru-RU" sz="24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около 200 человек</a:t>
            </a:r>
            <a:endParaRPr lang="ru-RU" sz="2400" dirty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6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52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39" r="277"/>
          <a:stretch/>
        </p:blipFill>
        <p:spPr>
          <a:xfrm>
            <a:off x="-4" y="0"/>
            <a:ext cx="9169761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513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400000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000" y="2734792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030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000" y="2750712"/>
            <a:ext cx="5400000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153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80" r="407"/>
          <a:stretch/>
        </p:blipFill>
        <p:spPr>
          <a:xfrm>
            <a:off x="-4" y="0"/>
            <a:ext cx="9144004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118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000" y="2724958"/>
            <a:ext cx="5400000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4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000" y="2730324"/>
            <a:ext cx="5400000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445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400000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000" y="2737836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884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18872" y="734910"/>
            <a:ext cx="6008140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Georgia" panose="02040502050405020303" pitchFamily="18" charset="0"/>
                <a:ea typeface="Arial Narrow" charset="0"/>
                <a:cs typeface="Arial Narrow" charset="0"/>
              </a:rPr>
              <a:t>Организатор</a:t>
            </a:r>
            <a:endParaRPr lang="ru-RU" sz="4400" dirty="0">
              <a:solidFill>
                <a:srgbClr val="CE0311"/>
              </a:solidFill>
              <a:latin typeface="Georgia" panose="02040502050405020303" pitchFamily="18" charset="0"/>
              <a:ea typeface="Trattatello" charset="0"/>
              <a:cs typeface="Trattatello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8297" y="1407154"/>
            <a:ext cx="9107021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  <a:ea typeface="Arial Narrow" charset="0"/>
                <a:cs typeface="Arial Narrow" charset="0"/>
              </a:rPr>
              <a:t>Специализированный учебно-научный центр (факультет) –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  <a:ea typeface="Arial Narrow" charset="0"/>
                <a:cs typeface="Arial Narrow" charset="0"/>
              </a:rPr>
              <a:t>школа имени А.Н. Колмогорова МГУ имени М.В. Ломоносова</a:t>
            </a:r>
          </a:p>
        </p:txBody>
      </p:sp>
      <p:pic>
        <p:nvPicPr>
          <p:cNvPr id="1026" name="Picture 2" descr="https://pp.userapi.com/c845419/v845419175/47deb/sh1jOSYSN1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950" y="2324387"/>
            <a:ext cx="352489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1-1.userapi.com/c840421/v840421175/80c9b/GpLqAhgTay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276" y="2324387"/>
            <a:ext cx="352489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846220/v846220175/3fb82/bWDXDCeGoz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276" y="4350586"/>
            <a:ext cx="352489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userapi.com/c830209/v830209175/edf7c/P09Nc01FvL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950" y="4350586"/>
            <a:ext cx="352489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530036" cy="15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8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52"/>
          <a:stretch/>
        </p:blipFill>
        <p:spPr>
          <a:xfrm>
            <a:off x="-1" y="0"/>
            <a:ext cx="9156879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224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000" y="2737836"/>
            <a:ext cx="5400000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891" t="4182" r="11694" b="5150"/>
          <a:stretch/>
        </p:blipFill>
        <p:spPr>
          <a:xfrm>
            <a:off x="0" y="0"/>
            <a:ext cx="5450469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981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400000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000" y="2737835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188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9" r="554"/>
          <a:stretch/>
        </p:blipFill>
        <p:spPr>
          <a:xfrm>
            <a:off x="-3" y="0"/>
            <a:ext cx="9156882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377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408451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5549" y="2742595"/>
            <a:ext cx="540845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10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4000" y="953037"/>
            <a:ext cx="4050000" cy="54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3338"/>
            <a:ext cx="5088000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6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8" r="-1"/>
          <a:stretch/>
        </p:blipFill>
        <p:spPr>
          <a:xfrm>
            <a:off x="0" y="0"/>
            <a:ext cx="9171171" cy="63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8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970600" y="848431"/>
            <a:ext cx="5517320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Похвальные грамоты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1215" y="1518077"/>
            <a:ext cx="8715985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200" dirty="0" smtClean="0"/>
              <a:t>«</a:t>
            </a:r>
            <a:r>
              <a:rPr lang="ru-RU" sz="2200" dirty="0" smtClean="0">
                <a:latin typeface="Arial Narrow" pitchFamily="34" charset="0"/>
              </a:rPr>
              <a:t>Изучение пролиферации фибробластов кожи морских млекопитающих»</a:t>
            </a:r>
          </a:p>
          <a:p>
            <a:pPr marL="342900" indent="-342900" algn="ctr" defTabSz="270000"/>
            <a:r>
              <a:rPr lang="ru-RU" sz="2200" b="1" dirty="0" smtClean="0">
                <a:latin typeface="Arial Narrow" pitchFamily="34" charset="0"/>
              </a:rPr>
              <a:t>	</a:t>
            </a:r>
            <a:r>
              <a:rPr lang="ru-RU" sz="2200" b="1" dirty="0" err="1" smtClean="0">
                <a:latin typeface="Arial Narrow" pitchFamily="34" charset="0"/>
              </a:rPr>
              <a:t>Богдановская</a:t>
            </a:r>
            <a:r>
              <a:rPr lang="ru-RU" sz="2200" b="1" dirty="0" smtClean="0">
                <a:latin typeface="Arial Narrow" pitchFamily="34" charset="0"/>
              </a:rPr>
              <a:t> Ксения</a:t>
            </a:r>
            <a:r>
              <a:rPr lang="ru-RU" sz="2200" dirty="0" smtClean="0">
                <a:latin typeface="Arial Narrow" pitchFamily="34" charset="0"/>
              </a:rPr>
              <a:t>, 11 класс, г. Владивосток </a:t>
            </a: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«Определение молекулярного механизма стабилизации </a:t>
            </a: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микротрубочек препаратом </a:t>
            </a:r>
            <a:r>
              <a:rPr lang="ru-RU" sz="2200" dirty="0" err="1" smtClean="0">
                <a:latin typeface="Arial Narrow" pitchFamily="34" charset="0"/>
              </a:rPr>
              <a:t>паклитаксел</a:t>
            </a:r>
            <a:r>
              <a:rPr lang="ru-RU" sz="2200" dirty="0" smtClean="0">
                <a:latin typeface="Arial Narrow" pitchFamily="34" charset="0"/>
              </a:rPr>
              <a:t> (</a:t>
            </a:r>
            <a:r>
              <a:rPr lang="ru-RU" sz="2200" dirty="0" err="1" smtClean="0">
                <a:latin typeface="Arial Narrow" pitchFamily="34" charset="0"/>
              </a:rPr>
              <a:t>Таксол</a:t>
            </a:r>
            <a:r>
              <a:rPr lang="ru-RU" sz="2200" dirty="0" smtClean="0">
                <a:latin typeface="Arial Narrow" pitchFamily="34" charset="0"/>
              </a:rPr>
              <a:t>)»</a:t>
            </a: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b="1" dirty="0" smtClean="0">
                <a:latin typeface="Arial Narrow" pitchFamily="34" charset="0"/>
              </a:rPr>
              <a:t>	Фомичева Светлана</a:t>
            </a:r>
            <a:r>
              <a:rPr lang="ru-RU" sz="2200" dirty="0" smtClean="0">
                <a:latin typeface="Arial Narrow" pitchFamily="34" charset="0"/>
              </a:rPr>
              <a:t>, 11 класс, г. Серпухов</a:t>
            </a: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</a:t>
            </a:r>
            <a:r>
              <a:rPr lang="en-US" sz="2200" dirty="0" smtClean="0">
                <a:latin typeface="Arial Narrow" pitchFamily="34" charset="0"/>
              </a:rPr>
              <a:t>Salt stress alleviation of rice seedling using ammonium nitrate</a:t>
            </a:r>
            <a:r>
              <a:rPr lang="ru-RU" sz="2200" dirty="0" smtClean="0">
                <a:latin typeface="Arial Narrow" pitchFamily="34" charset="0"/>
              </a:rPr>
              <a:t>»</a:t>
            </a: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b="1" dirty="0" smtClean="0">
                <a:latin typeface="Arial Narrow" pitchFamily="34" charset="0"/>
              </a:rPr>
              <a:t>	</a:t>
            </a:r>
            <a:r>
              <a:rPr lang="en-US" sz="2200" b="1" dirty="0" err="1" smtClean="0">
                <a:latin typeface="Arial Narrow" pitchFamily="34" charset="0"/>
              </a:rPr>
              <a:t>Kraipitukkul</a:t>
            </a:r>
            <a:r>
              <a:rPr lang="en-US" sz="2200" b="1" dirty="0" smtClean="0">
                <a:latin typeface="Arial Narrow" pitchFamily="34" charset="0"/>
              </a:rPr>
              <a:t> </a:t>
            </a:r>
            <a:r>
              <a:rPr lang="en-US" sz="2200" b="1" dirty="0" err="1" smtClean="0">
                <a:latin typeface="Arial Narrow" pitchFamily="34" charset="0"/>
              </a:rPr>
              <a:t>Thanchanok</a:t>
            </a:r>
            <a:r>
              <a:rPr lang="en-US" sz="2200" dirty="0" smtClean="0">
                <a:latin typeface="Arial Narrow" pitchFamily="34" charset="0"/>
              </a:rPr>
              <a:t> 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en-US" sz="2200" b="1" dirty="0" err="1" smtClean="0">
                <a:latin typeface="Arial Narrow" pitchFamily="34" charset="0"/>
              </a:rPr>
              <a:t>Saetae</a:t>
            </a:r>
            <a:r>
              <a:rPr lang="en-US" sz="2200" b="1" dirty="0" smtClean="0">
                <a:latin typeface="Arial Narrow" pitchFamily="34" charset="0"/>
              </a:rPr>
              <a:t> </a:t>
            </a:r>
            <a:r>
              <a:rPr lang="en-US" sz="2200" b="1" dirty="0" err="1" smtClean="0">
                <a:latin typeface="Arial Narrow" pitchFamily="34" charset="0"/>
              </a:rPr>
              <a:t>Doungsuree</a:t>
            </a:r>
            <a:r>
              <a:rPr lang="ru-RU" sz="2200" dirty="0" smtClean="0">
                <a:latin typeface="Arial Narrow" pitchFamily="34" charset="0"/>
              </a:rPr>
              <a:t>,</a:t>
            </a:r>
            <a:r>
              <a:rPr lang="en-US" sz="2200" dirty="0" smtClean="0">
                <a:latin typeface="Arial Narrow" pitchFamily="34" charset="0"/>
              </a:rPr>
              <a:t> </a:t>
            </a:r>
            <a:r>
              <a:rPr lang="en-US" sz="2200" b="1" dirty="0" err="1" smtClean="0">
                <a:latin typeface="Arial Narrow" pitchFamily="34" charset="0"/>
              </a:rPr>
              <a:t>Apithanawit</a:t>
            </a:r>
            <a:r>
              <a:rPr lang="en-US" sz="2200" b="1" dirty="0" smtClean="0">
                <a:latin typeface="Arial Narrow" pitchFamily="34" charset="0"/>
              </a:rPr>
              <a:t> </a:t>
            </a:r>
            <a:endParaRPr lang="ru-RU" sz="2200" b="1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en-US" sz="2200" b="1" dirty="0" err="1" smtClean="0">
                <a:latin typeface="Arial Narrow" pitchFamily="34" charset="0"/>
              </a:rPr>
              <a:t>Poonyaporn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en-US" sz="2200" dirty="0" smtClean="0">
                <a:latin typeface="Arial Narrow" pitchFamily="34" charset="0"/>
              </a:rPr>
              <a:t>11</a:t>
            </a:r>
            <a:r>
              <a:rPr lang="ru-RU" sz="2200" dirty="0" smtClean="0">
                <a:latin typeface="Arial Narrow" pitchFamily="34" charset="0"/>
              </a:rPr>
              <a:t> класс,</a:t>
            </a:r>
            <a:r>
              <a:rPr lang="en-US" sz="2200" dirty="0" smtClean="0">
                <a:latin typeface="Arial Narrow" pitchFamily="34" charset="0"/>
              </a:rPr>
              <a:t> Thailand, </a:t>
            </a:r>
            <a:r>
              <a:rPr lang="en-US" sz="2200" dirty="0" err="1" smtClean="0">
                <a:latin typeface="Arial Narrow" pitchFamily="34" charset="0"/>
              </a:rPr>
              <a:t>Nakorn</a:t>
            </a:r>
            <a:r>
              <a:rPr lang="en-US" sz="2200" dirty="0" smtClean="0">
                <a:latin typeface="Arial Narrow" pitchFamily="34" charset="0"/>
              </a:rPr>
              <a:t> </a:t>
            </a:r>
            <a:r>
              <a:rPr lang="en-US" sz="2200" dirty="0" err="1" smtClean="0">
                <a:latin typeface="Arial Narrow" pitchFamily="34" charset="0"/>
              </a:rPr>
              <a:t>Pathom</a:t>
            </a:r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«Геномные изменения в различных стадиях меланомы»</a:t>
            </a:r>
          </a:p>
          <a:p>
            <a:pPr marL="342900" indent="-342900" algn="ctr" defTabSz="270000"/>
            <a:r>
              <a:rPr lang="ru-RU" sz="2200" b="1" dirty="0" smtClean="0">
                <a:latin typeface="Arial Narrow" pitchFamily="34" charset="0"/>
              </a:rPr>
              <a:t>	Денисов Яков</a:t>
            </a:r>
            <a:r>
              <a:rPr lang="ru-RU" sz="2200" dirty="0" smtClean="0">
                <a:latin typeface="Arial Narrow" pitchFamily="34" charset="0"/>
              </a:rPr>
              <a:t>, 10 класс, Москва</a:t>
            </a:r>
          </a:p>
          <a:p>
            <a:pPr marL="342900" indent="-342900" defTabSz="270000"/>
            <a:endParaRPr lang="ru-RU" sz="2400" dirty="0"/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255348" y="339854"/>
            <a:ext cx="502419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«Биология»</a:t>
            </a:r>
          </a:p>
        </p:txBody>
      </p:sp>
    </p:spTree>
    <p:extLst>
      <p:ext uri="{BB962C8B-B14F-4D97-AF65-F5344CB8AC3E}">
        <p14:creationId xmlns="" xmlns:p14="http://schemas.microsoft.com/office/powerpoint/2010/main" val="70069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405683" y="1118598"/>
            <a:ext cx="4567791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III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8122" y="2122790"/>
            <a:ext cx="88059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70000"/>
            <a:r>
              <a:rPr lang="ru-RU" sz="2400" dirty="0" smtClean="0">
                <a:latin typeface="Arial Narrow" pitchFamily="34" charset="0"/>
              </a:rPr>
              <a:t>«Зоогеографическая характеристика </a:t>
            </a:r>
            <a:r>
              <a:rPr lang="ru-RU" sz="2400" dirty="0" err="1" smtClean="0">
                <a:latin typeface="Arial Narrow" pitchFamily="34" charset="0"/>
              </a:rPr>
              <a:t>аранеофауны</a:t>
            </a:r>
            <a:r>
              <a:rPr lang="ru-RU" sz="2400" dirty="0" smtClean="0">
                <a:latin typeface="Arial Narrow" pitchFamily="34" charset="0"/>
              </a:rPr>
              <a:t> биотопов </a:t>
            </a:r>
          </a:p>
          <a:p>
            <a:pPr algn="ctr" defTabSz="270000"/>
            <a:r>
              <a:rPr lang="ru-RU" sz="2400" dirty="0" smtClean="0">
                <a:latin typeface="Arial Narrow" pitchFamily="34" charset="0"/>
              </a:rPr>
              <a:t>Южного федерального округа»</a:t>
            </a:r>
          </a:p>
          <a:p>
            <a:pPr algn="ctr" defTabSz="270000"/>
            <a:r>
              <a:rPr lang="ru-RU" sz="2400" b="1" dirty="0" smtClean="0">
                <a:latin typeface="Arial Narrow" pitchFamily="34" charset="0"/>
              </a:rPr>
              <a:t>	</a:t>
            </a:r>
            <a:r>
              <a:rPr lang="ru-RU" sz="2400" b="1" dirty="0" err="1" smtClean="0">
                <a:latin typeface="Arial Narrow" pitchFamily="34" charset="0"/>
              </a:rPr>
              <a:t>Имамеев</a:t>
            </a:r>
            <a:r>
              <a:rPr lang="ru-RU" sz="2400" b="1" dirty="0" smtClean="0">
                <a:latin typeface="Arial Narrow" pitchFamily="34" charset="0"/>
              </a:rPr>
              <a:t> Эмиль</a:t>
            </a:r>
            <a:r>
              <a:rPr lang="ru-RU" sz="2400" dirty="0" smtClean="0">
                <a:latin typeface="Arial Narrow" pitchFamily="34" charset="0"/>
              </a:rPr>
              <a:t>, 11 класс, пос. Теберда</a:t>
            </a:r>
          </a:p>
          <a:p>
            <a:pPr algn="ctr" defTabSz="270000"/>
            <a:endParaRPr lang="ru-RU" sz="2400" dirty="0" smtClean="0">
              <a:latin typeface="Arial Narrow" pitchFamily="34" charset="0"/>
            </a:endParaRPr>
          </a:p>
          <a:p>
            <a:pPr algn="ctr" defTabSz="270000"/>
            <a:r>
              <a:rPr lang="ru-RU" sz="2400" dirty="0" smtClean="0">
                <a:latin typeface="Arial Narrow" pitchFamily="34" charset="0"/>
              </a:rPr>
              <a:t>«Исследование </a:t>
            </a:r>
            <a:r>
              <a:rPr lang="ru-RU" sz="2400" dirty="0" err="1" smtClean="0">
                <a:latin typeface="Arial Narrow" pitchFamily="34" charset="0"/>
              </a:rPr>
              <a:t>сателлитной</a:t>
            </a:r>
            <a:r>
              <a:rPr lang="ru-RU" sz="2400" dirty="0" smtClean="0">
                <a:latin typeface="Arial Narrow" pitchFamily="34" charset="0"/>
              </a:rPr>
              <a:t> ДНК в </a:t>
            </a:r>
            <a:r>
              <a:rPr lang="ru-RU" sz="2400" dirty="0" err="1" smtClean="0">
                <a:latin typeface="Arial Narrow" pitchFamily="34" charset="0"/>
              </a:rPr>
              <a:t>прицентромерном</a:t>
            </a:r>
            <a:r>
              <a:rPr lang="ru-RU" sz="2400" dirty="0" smtClean="0">
                <a:latin typeface="Arial Narrow" pitchFamily="34" charset="0"/>
              </a:rPr>
              <a:t> </a:t>
            </a:r>
          </a:p>
          <a:p>
            <a:pPr algn="ctr" defTabSz="270000"/>
            <a:r>
              <a:rPr lang="ru-RU" sz="2400" dirty="0" err="1" smtClean="0">
                <a:latin typeface="Arial Narrow" pitchFamily="34" charset="0"/>
              </a:rPr>
              <a:t>гетерохроматине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Mus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musculus</a:t>
            </a:r>
            <a:r>
              <a:rPr lang="ru-RU" sz="2400" dirty="0" smtClean="0">
                <a:latin typeface="Arial Narrow" pitchFamily="34" charset="0"/>
              </a:rPr>
              <a:t>»</a:t>
            </a:r>
          </a:p>
          <a:p>
            <a:pPr algn="ctr" defTabSz="270000"/>
            <a:r>
              <a:rPr lang="ru-RU" sz="2400" b="1" dirty="0" smtClean="0">
                <a:latin typeface="Arial Narrow" pitchFamily="34" charset="0"/>
              </a:rPr>
              <a:t>	Лосев Михаил, Вольхин Илья </a:t>
            </a:r>
            <a:r>
              <a:rPr lang="ru-RU" sz="2400" dirty="0" smtClean="0">
                <a:latin typeface="Arial Narrow" pitchFamily="34" charset="0"/>
              </a:rPr>
              <a:t>10 класс, Москва</a:t>
            </a:r>
          </a:p>
          <a:p>
            <a:pPr marL="342900" indent="-342900" defTabSz="270000">
              <a:buFont typeface="Wingdings" pitchFamily="2" charset="2"/>
              <a:buChar char="ü"/>
            </a:pPr>
            <a:endParaRPr lang="ru-RU" sz="2400" dirty="0"/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255348" y="566179"/>
            <a:ext cx="502419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«Биология»</a:t>
            </a:r>
          </a:p>
        </p:txBody>
      </p:sp>
    </p:spTree>
    <p:extLst>
      <p:ext uri="{BB962C8B-B14F-4D97-AF65-F5344CB8AC3E}">
        <p14:creationId xmlns="" xmlns:p14="http://schemas.microsoft.com/office/powerpoint/2010/main" val="47126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239408" y="1128758"/>
            <a:ext cx="4588111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3995" y="2113017"/>
            <a:ext cx="81979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70000"/>
            <a:endParaRPr lang="ru-RU" sz="2400" dirty="0" smtClean="0">
              <a:latin typeface="Arial Narrow" pitchFamily="34" charset="0"/>
            </a:endParaRPr>
          </a:p>
          <a:p>
            <a:pPr algn="ctr" defTabSz="270000"/>
            <a:r>
              <a:rPr lang="ru-RU" sz="2400" dirty="0" smtClean="0">
                <a:latin typeface="Arial Narrow" pitchFamily="34" charset="0"/>
              </a:rPr>
              <a:t>«Инфузории. Опыт содержания культур»</a:t>
            </a:r>
          </a:p>
          <a:p>
            <a:pPr algn="ctr" defTabSz="270000"/>
            <a:r>
              <a:rPr lang="ru-RU" sz="2400" b="1" dirty="0" smtClean="0">
                <a:latin typeface="Arial Narrow" pitchFamily="34" charset="0"/>
              </a:rPr>
              <a:t>	</a:t>
            </a:r>
            <a:r>
              <a:rPr lang="ru-RU" sz="2400" b="1" dirty="0" err="1" smtClean="0">
                <a:latin typeface="Arial Narrow" pitchFamily="34" charset="0"/>
              </a:rPr>
              <a:t>Кривоженко</a:t>
            </a:r>
            <a:r>
              <a:rPr lang="ru-RU" sz="2400" b="1" dirty="0" smtClean="0">
                <a:latin typeface="Arial Narrow" pitchFamily="34" charset="0"/>
              </a:rPr>
              <a:t> Анастасия</a:t>
            </a:r>
            <a:r>
              <a:rPr lang="ru-RU" sz="2400" dirty="0" smtClean="0">
                <a:latin typeface="Arial Narrow" pitchFamily="34" charset="0"/>
              </a:rPr>
              <a:t>, 9 класс, г. Москва</a:t>
            </a:r>
          </a:p>
          <a:p>
            <a:pPr algn="ctr" defTabSz="270000"/>
            <a:endParaRPr lang="ru-RU" sz="2400" dirty="0" smtClean="0">
              <a:latin typeface="Arial Narrow" pitchFamily="34" charset="0"/>
            </a:endParaRPr>
          </a:p>
          <a:p>
            <a:pPr algn="ctr" defTabSz="270000"/>
            <a:r>
              <a:rPr lang="ru-RU" sz="2400" dirty="0" smtClean="0">
                <a:latin typeface="Arial Narrow" pitchFamily="34" charset="0"/>
              </a:rPr>
              <a:t>«</a:t>
            </a:r>
            <a:r>
              <a:rPr lang="en-US" sz="2400" dirty="0" smtClean="0">
                <a:latin typeface="Arial Narrow" pitchFamily="34" charset="0"/>
              </a:rPr>
              <a:t>Antibacterial property of tannin extracted from </a:t>
            </a:r>
            <a:r>
              <a:rPr lang="en-US" sz="2400" dirty="0" err="1" smtClean="0">
                <a:latin typeface="Arial Narrow" pitchFamily="34" charset="0"/>
              </a:rPr>
              <a:t>mangosteen</a:t>
            </a:r>
            <a:r>
              <a:rPr lang="en-US" sz="2400" dirty="0" smtClean="0">
                <a:latin typeface="Arial Narrow" pitchFamily="34" charset="0"/>
              </a:rPr>
              <a:t> peel coat with membrane for developing a prototype of air filter</a:t>
            </a:r>
            <a:r>
              <a:rPr lang="ru-RU" sz="2400" dirty="0" smtClean="0">
                <a:latin typeface="Arial Narrow" pitchFamily="34" charset="0"/>
              </a:rPr>
              <a:t>»</a:t>
            </a:r>
          </a:p>
          <a:p>
            <a:pPr algn="ctr" defTabSz="270000"/>
            <a:r>
              <a:rPr lang="ru-RU" sz="2400" b="1" dirty="0" smtClean="0">
                <a:latin typeface="Arial Narrow" pitchFamily="34" charset="0"/>
              </a:rPr>
              <a:t>	</a:t>
            </a:r>
            <a:r>
              <a:rPr lang="en-US" sz="2400" b="1" dirty="0" err="1" smtClean="0">
                <a:latin typeface="Arial Narrow" pitchFamily="34" charset="0"/>
              </a:rPr>
              <a:t>Taechawichian</a:t>
            </a: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en-US" sz="2400" b="1" dirty="0" err="1" smtClean="0"/>
              <a:t>Emkhawn</a:t>
            </a:r>
            <a:r>
              <a:rPr lang="ru-RU" sz="2400" dirty="0" smtClean="0"/>
              <a:t>, 11 класс, </a:t>
            </a:r>
            <a:r>
              <a:rPr lang="en-US" sz="2400" dirty="0" smtClean="0"/>
              <a:t>Thailand, </a:t>
            </a:r>
            <a:r>
              <a:rPr lang="en-US" sz="2400" dirty="0" err="1" smtClean="0"/>
              <a:t>Nakorn</a:t>
            </a:r>
            <a:r>
              <a:rPr lang="en-US" sz="2400" dirty="0" smtClean="0"/>
              <a:t> </a:t>
            </a:r>
            <a:r>
              <a:rPr lang="en-US" sz="2400" dirty="0" err="1" smtClean="0"/>
              <a:t>Pathom</a:t>
            </a:r>
            <a:endParaRPr lang="ru-RU" sz="2400" dirty="0" smtClean="0"/>
          </a:p>
          <a:p>
            <a:pPr defTabSz="270000"/>
            <a:r>
              <a:rPr lang="ru-RU" sz="2400" dirty="0" smtClean="0"/>
              <a:t>	</a:t>
            </a:r>
          </a:p>
          <a:p>
            <a:pPr defTabSz="270000">
              <a:buFont typeface="Wingdings" pitchFamily="2" charset="2"/>
              <a:buChar char="ü"/>
            </a:pPr>
            <a:endParaRPr lang="ru-RU" sz="2400" dirty="0"/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255348" y="566179"/>
            <a:ext cx="502419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«Биология»</a:t>
            </a:r>
          </a:p>
        </p:txBody>
      </p:sp>
    </p:spTree>
    <p:extLst>
      <p:ext uri="{BB962C8B-B14F-4D97-AF65-F5344CB8AC3E}">
        <p14:creationId xmlns="" xmlns:p14="http://schemas.microsoft.com/office/powerpoint/2010/main" val="164089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93048" y="300322"/>
            <a:ext cx="5930154" cy="85002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F0210"/>
                </a:solidFill>
                <a:latin typeface="Arial Narrow" charset="0"/>
                <a:ea typeface="Arial Narrow" charset="0"/>
                <a:cs typeface="Arial Narrow" charset="0"/>
              </a:rPr>
              <a:t>География Турнира</a:t>
            </a:r>
            <a:endParaRPr lang="ru-RU" sz="4400" dirty="0">
              <a:solidFill>
                <a:srgbClr val="CF021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9697" name="Picture 1" descr="C:\Users\Пользователь\Downloads\gg910b3b330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9328" y="1012021"/>
            <a:ext cx="5417594" cy="5176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473088" y="1131639"/>
            <a:ext cx="4222351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905" y="2012003"/>
            <a:ext cx="763135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70000"/>
            <a:r>
              <a:rPr lang="ru-RU" sz="2200" dirty="0" smtClean="0">
                <a:latin typeface="Arial Narrow" pitchFamily="34" charset="0"/>
              </a:rPr>
              <a:t>«</a:t>
            </a:r>
            <a:r>
              <a:rPr lang="en-US" sz="2200" dirty="0" smtClean="0">
                <a:latin typeface="Arial Narrow" pitchFamily="34" charset="0"/>
              </a:rPr>
              <a:t>The effects of anticancer drugs on the motility </a:t>
            </a:r>
            <a:endParaRPr lang="ru-RU" sz="2200" dirty="0" smtClean="0">
              <a:latin typeface="Arial Narrow" pitchFamily="34" charset="0"/>
            </a:endParaRPr>
          </a:p>
          <a:p>
            <a:pPr algn="ctr" defTabSz="270000"/>
            <a:r>
              <a:rPr lang="en-US" sz="2200" dirty="0" smtClean="0">
                <a:latin typeface="Arial Narrow" pitchFamily="34" charset="0"/>
              </a:rPr>
              <a:t>of </a:t>
            </a:r>
            <a:r>
              <a:rPr lang="en-US" sz="2200" dirty="0" err="1" smtClean="0">
                <a:latin typeface="Arial Narrow" pitchFamily="34" charset="0"/>
              </a:rPr>
              <a:t>Cholangiocarcinoma</a:t>
            </a:r>
            <a:r>
              <a:rPr lang="en-US" sz="2200" dirty="0" smtClean="0">
                <a:latin typeface="Arial Narrow" pitchFamily="34" charset="0"/>
              </a:rPr>
              <a:t> cell lines</a:t>
            </a:r>
            <a:r>
              <a:rPr lang="ru-RU" sz="2200" dirty="0" smtClean="0">
                <a:latin typeface="Arial Narrow" pitchFamily="34" charset="0"/>
              </a:rPr>
              <a:t>»</a:t>
            </a:r>
          </a:p>
          <a:p>
            <a:pPr algn="ctr" defTabSz="270000"/>
            <a:r>
              <a:rPr lang="ru-RU" sz="2200" b="1" dirty="0" smtClean="0">
                <a:latin typeface="Arial Narrow" pitchFamily="34" charset="0"/>
              </a:rPr>
              <a:t>	</a:t>
            </a:r>
            <a:r>
              <a:rPr lang="en-US" sz="2200" b="1" dirty="0" err="1" smtClean="0">
                <a:latin typeface="Arial Narrow" pitchFamily="34" charset="0"/>
              </a:rPr>
              <a:t>Supanat</a:t>
            </a:r>
            <a:r>
              <a:rPr lang="en-US" sz="2200" b="1" dirty="0" smtClean="0">
                <a:latin typeface="Arial Narrow" pitchFamily="34" charset="0"/>
              </a:rPr>
              <a:t> </a:t>
            </a:r>
            <a:r>
              <a:rPr lang="en-US" sz="2200" b="1" dirty="0" err="1" smtClean="0">
                <a:latin typeface="Arial Narrow" pitchFamily="34" charset="0"/>
              </a:rPr>
              <a:t>Tangjairakkarndee</a:t>
            </a:r>
            <a:r>
              <a:rPr lang="ru-RU" sz="2200" dirty="0" smtClean="0">
                <a:latin typeface="Arial Narrow" pitchFamily="34" charset="0"/>
              </a:rPr>
              <a:t>,</a:t>
            </a:r>
            <a:r>
              <a:rPr lang="en-US" sz="2200" b="1" dirty="0" smtClean="0">
                <a:latin typeface="Arial Narrow" pitchFamily="34" charset="0"/>
              </a:rPr>
              <a:t> </a:t>
            </a:r>
            <a:r>
              <a:rPr lang="en-US" sz="2200" b="1" dirty="0" err="1" smtClean="0">
                <a:latin typeface="Arial Narrow" pitchFamily="34" charset="0"/>
              </a:rPr>
              <a:t>Wattanarak</a:t>
            </a:r>
            <a:r>
              <a:rPr lang="en-US" sz="2200" b="1" dirty="0" smtClean="0">
                <a:latin typeface="Arial Narrow" pitchFamily="34" charset="0"/>
              </a:rPr>
              <a:t> </a:t>
            </a:r>
            <a:r>
              <a:rPr lang="ru-RU" sz="2200" b="1" dirty="0" smtClean="0">
                <a:latin typeface="Arial Narrow" pitchFamily="34" charset="0"/>
              </a:rPr>
              <a:t> </a:t>
            </a:r>
            <a:r>
              <a:rPr lang="en-US" sz="2200" b="1" dirty="0" err="1" smtClean="0">
                <a:latin typeface="Arial Narrow" pitchFamily="34" charset="0"/>
              </a:rPr>
              <a:t>Meentada</a:t>
            </a:r>
            <a:r>
              <a:rPr lang="ru-RU" sz="2200" dirty="0" smtClean="0">
                <a:latin typeface="Arial Narrow" pitchFamily="34" charset="0"/>
              </a:rPr>
              <a:t>,</a:t>
            </a:r>
            <a:r>
              <a:rPr lang="en-US" sz="2200" b="1" dirty="0" smtClean="0">
                <a:latin typeface="Arial Narrow" pitchFamily="34" charset="0"/>
              </a:rPr>
              <a:t> </a:t>
            </a:r>
            <a:r>
              <a:rPr lang="en-US" sz="2200" b="1" dirty="0" err="1" smtClean="0">
                <a:latin typeface="Arial Narrow" pitchFamily="34" charset="0"/>
              </a:rPr>
              <a:t>Pattaravoratham</a:t>
            </a:r>
            <a:r>
              <a:rPr lang="en-US" sz="2200" b="1" dirty="0" smtClean="0">
                <a:latin typeface="Arial Narrow" pitchFamily="34" charset="0"/>
              </a:rPr>
              <a:t> </a:t>
            </a:r>
            <a:r>
              <a:rPr lang="en-US" sz="2200" b="1" dirty="0" err="1" smtClean="0">
                <a:latin typeface="Arial Narrow" pitchFamily="34" charset="0"/>
              </a:rPr>
              <a:t>Pattara</a:t>
            </a:r>
            <a:r>
              <a:rPr lang="ru-RU" sz="2200" dirty="0" smtClean="0">
                <a:latin typeface="Arial Narrow" pitchFamily="34" charset="0"/>
              </a:rPr>
              <a:t>, 11 класс, </a:t>
            </a:r>
            <a:br>
              <a:rPr lang="ru-RU" sz="2200" dirty="0" smtClean="0">
                <a:latin typeface="Arial Narrow" pitchFamily="34" charset="0"/>
              </a:rPr>
            </a:br>
            <a:r>
              <a:rPr lang="en-US" sz="2200" dirty="0" smtClean="0">
                <a:latin typeface="Arial Narrow" pitchFamily="34" charset="0"/>
              </a:rPr>
              <a:t>Thailand, </a:t>
            </a:r>
            <a:r>
              <a:rPr lang="en-US" sz="2200" dirty="0" err="1" smtClean="0">
                <a:latin typeface="Arial Narrow" pitchFamily="34" charset="0"/>
              </a:rPr>
              <a:t>Nakorn</a:t>
            </a:r>
            <a:r>
              <a:rPr lang="en-US" sz="2200" dirty="0" smtClean="0">
                <a:latin typeface="Arial Narrow" pitchFamily="34" charset="0"/>
              </a:rPr>
              <a:t> </a:t>
            </a:r>
            <a:r>
              <a:rPr lang="en-US" sz="2200" dirty="0" err="1" smtClean="0">
                <a:latin typeface="Arial Narrow" pitchFamily="34" charset="0"/>
              </a:rPr>
              <a:t>Pathom</a:t>
            </a:r>
            <a:endParaRPr lang="ru-RU" sz="2200" dirty="0" smtClean="0">
              <a:latin typeface="Arial Narrow" pitchFamily="34" charset="0"/>
            </a:endParaRPr>
          </a:p>
          <a:p>
            <a:pPr algn="ctr" defTabSz="270000"/>
            <a:endParaRPr lang="ru-RU" sz="2200" dirty="0" smtClean="0">
              <a:latin typeface="Arial Narrow" pitchFamily="34" charset="0"/>
            </a:endParaRPr>
          </a:p>
          <a:p>
            <a:pPr algn="ctr" defTabSz="270000"/>
            <a:r>
              <a:rPr lang="ru-RU" sz="2200" dirty="0" smtClean="0">
                <a:latin typeface="Arial Narrow" pitchFamily="34" charset="0"/>
              </a:rPr>
              <a:t>«Влияние </a:t>
            </a:r>
            <a:r>
              <a:rPr lang="ru-RU" sz="2200" dirty="0" err="1" smtClean="0">
                <a:latin typeface="Arial Narrow" pitchFamily="34" charset="0"/>
              </a:rPr>
              <a:t>провоспалительной</a:t>
            </a:r>
            <a:r>
              <a:rPr lang="ru-RU" sz="2200" dirty="0" smtClean="0">
                <a:latin typeface="Arial Narrow" pitchFamily="34" charset="0"/>
              </a:rPr>
              <a:t> стимуляции</a:t>
            </a:r>
            <a:br>
              <a:rPr lang="ru-RU" sz="2200" dirty="0" smtClean="0">
                <a:latin typeface="Arial Narrow" pitchFamily="34" charset="0"/>
              </a:rPr>
            </a:br>
            <a:r>
              <a:rPr lang="ru-RU" sz="2200" dirty="0" smtClean="0">
                <a:latin typeface="Arial Narrow" pitchFamily="34" charset="0"/>
              </a:rPr>
              <a:t> на деградацию COX-2 в </a:t>
            </a:r>
            <a:r>
              <a:rPr lang="ru-RU" sz="2200" dirty="0" err="1" smtClean="0">
                <a:latin typeface="Arial Narrow" pitchFamily="34" charset="0"/>
              </a:rPr>
              <a:t>астроглиальных</a:t>
            </a:r>
            <a:r>
              <a:rPr lang="ru-RU" sz="2200" dirty="0" smtClean="0">
                <a:latin typeface="Arial Narrow" pitchFamily="34" charset="0"/>
              </a:rPr>
              <a:t> клетках»</a:t>
            </a:r>
          </a:p>
          <a:p>
            <a:pPr algn="ctr" defTabSz="270000"/>
            <a:r>
              <a:rPr lang="ru-RU" sz="2200" b="1" dirty="0" smtClean="0">
                <a:latin typeface="Arial Narrow" pitchFamily="34" charset="0"/>
              </a:rPr>
              <a:t>	</a:t>
            </a:r>
            <a:r>
              <a:rPr lang="ru-RU" sz="2200" b="1" dirty="0" err="1" smtClean="0">
                <a:latin typeface="Arial Narrow" pitchFamily="34" charset="0"/>
              </a:rPr>
              <a:t>Обрящиков</a:t>
            </a:r>
            <a:r>
              <a:rPr lang="ru-RU" sz="2200" b="1" dirty="0" smtClean="0">
                <a:latin typeface="Arial Narrow" pitchFamily="34" charset="0"/>
              </a:rPr>
              <a:t> Иван</a:t>
            </a:r>
            <a:r>
              <a:rPr lang="ru-RU" sz="2200" dirty="0" smtClean="0">
                <a:latin typeface="Arial Narrow" pitchFamily="34" charset="0"/>
              </a:rPr>
              <a:t>, 10 класс, Москва</a:t>
            </a:r>
          </a:p>
          <a:p>
            <a:pPr defTabSz="270000"/>
            <a:r>
              <a:rPr lang="ru-RU" sz="2400" dirty="0" smtClean="0"/>
              <a:t>	</a:t>
            </a:r>
          </a:p>
          <a:p>
            <a:pPr defTabSz="270000"/>
            <a:endParaRPr lang="ru-RU" sz="2400" dirty="0"/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255348" y="566179"/>
            <a:ext cx="502419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«Биология»</a:t>
            </a:r>
          </a:p>
        </p:txBody>
      </p:sp>
    </p:spTree>
    <p:extLst>
      <p:ext uri="{BB962C8B-B14F-4D97-AF65-F5344CB8AC3E}">
        <p14:creationId xmlns="" xmlns:p14="http://schemas.microsoft.com/office/powerpoint/2010/main" val="24210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932135" y="1157831"/>
            <a:ext cx="6467067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Приз зрительских симпатий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8320" y="3031673"/>
            <a:ext cx="87403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70000"/>
            <a:r>
              <a:rPr lang="ru-RU" sz="2400" dirty="0" smtClean="0">
                <a:latin typeface="Arial Narrow" pitchFamily="34" charset="0"/>
              </a:rPr>
              <a:t>«Оценка скорости привыкания к острой пище»</a:t>
            </a:r>
          </a:p>
          <a:p>
            <a:pPr algn="ctr" defTabSz="270000"/>
            <a:r>
              <a:rPr lang="ru-RU" sz="2400" b="1" dirty="0" smtClean="0">
                <a:latin typeface="Arial Narrow" pitchFamily="34" charset="0"/>
              </a:rPr>
              <a:t>	Волкова Рита</a:t>
            </a:r>
            <a:r>
              <a:rPr lang="ru-RU" sz="2400" dirty="0" smtClean="0">
                <a:latin typeface="Arial Narrow" pitchFamily="34" charset="0"/>
              </a:rPr>
              <a:t>,</a:t>
            </a:r>
            <a:r>
              <a:rPr lang="ru-RU" sz="2400" b="1" dirty="0" smtClean="0">
                <a:latin typeface="Arial Narrow" pitchFamily="34" charset="0"/>
              </a:rPr>
              <a:t> Ушакова Анастасия </a:t>
            </a:r>
            <a:r>
              <a:rPr lang="ru-RU" sz="2400" dirty="0" smtClean="0">
                <a:latin typeface="Arial Narrow" pitchFamily="34" charset="0"/>
              </a:rPr>
              <a:t>, 10 класс, Москва</a:t>
            </a:r>
          </a:p>
          <a:p>
            <a:pPr defTabSz="270000"/>
            <a:endParaRPr lang="ru-RU" sz="2400" dirty="0" smtClean="0"/>
          </a:p>
          <a:p>
            <a:pPr defTabSz="270000"/>
            <a:endParaRPr lang="ru-RU" sz="2400" dirty="0" smtClean="0"/>
          </a:p>
          <a:p>
            <a:pPr defTabSz="270000">
              <a:buFont typeface="Wingdings" pitchFamily="2" charset="2"/>
              <a:buChar char="ü"/>
            </a:pPr>
            <a:endParaRPr lang="ru-RU" sz="2400" dirty="0"/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255348" y="566179"/>
            <a:ext cx="502419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«Биология»</a:t>
            </a:r>
          </a:p>
        </p:txBody>
      </p:sp>
    </p:spTree>
    <p:extLst>
      <p:ext uri="{BB962C8B-B14F-4D97-AF65-F5344CB8AC3E}">
        <p14:creationId xmlns="" xmlns:p14="http://schemas.microsoft.com/office/powerpoint/2010/main" val="70069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363256" y="1265397"/>
            <a:ext cx="5121207" cy="83099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Похвальные грамоты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342927" y="322050"/>
            <a:ext cx="7479755" cy="809633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«Гуманитарные дисциплины»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5775" y="2175256"/>
            <a:ext cx="871598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«Как бы типа паразиты (слова-паразиты)»</a:t>
            </a:r>
          </a:p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 	</a:t>
            </a:r>
            <a:r>
              <a:rPr lang="ru-RU" b="1" dirty="0" err="1" smtClean="0">
                <a:latin typeface="Arial Narrow" pitchFamily="34" charset="0"/>
              </a:rPr>
              <a:t>Загороднев</a:t>
            </a:r>
            <a:r>
              <a:rPr lang="ru-RU" b="1" dirty="0" smtClean="0">
                <a:latin typeface="Arial Narrow" pitchFamily="34" charset="0"/>
              </a:rPr>
              <a:t> Кузьма</a:t>
            </a:r>
            <a:r>
              <a:rPr lang="ru-RU" dirty="0" smtClean="0">
                <a:latin typeface="Arial Narrow" pitchFamily="34" charset="0"/>
              </a:rPr>
              <a:t>, 5 класс, г. Долгопрудный</a:t>
            </a:r>
          </a:p>
          <a:p>
            <a:pPr marL="342900" indent="-342900" algn="ctr" defTabSz="270000"/>
            <a:endParaRPr lang="ru-RU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«Значение экономико-географических факторов </a:t>
            </a:r>
            <a:br>
              <a:rPr lang="ru-RU" dirty="0" smtClean="0">
                <a:latin typeface="Arial Narrow" pitchFamily="34" charset="0"/>
              </a:rPr>
            </a:br>
            <a:r>
              <a:rPr lang="ru-RU" dirty="0" smtClean="0">
                <a:latin typeface="Arial Narrow" pitchFamily="34" charset="0"/>
              </a:rPr>
              <a:t>для развития инновационных отраслей экономики)»</a:t>
            </a:r>
          </a:p>
          <a:p>
            <a:pPr marL="342900" indent="-342900" algn="ctr" defTabSz="270000"/>
            <a:r>
              <a:rPr lang="ru-RU" b="1" dirty="0" smtClean="0">
                <a:latin typeface="Arial Narrow" pitchFamily="34" charset="0"/>
              </a:rPr>
              <a:t>	Шидловский Ростислав</a:t>
            </a:r>
            <a:r>
              <a:rPr lang="ru-RU" dirty="0" smtClean="0">
                <a:latin typeface="Arial Narrow" pitchFamily="34" charset="0"/>
              </a:rPr>
              <a:t>, 8 класс, г. Мытищи</a:t>
            </a:r>
          </a:p>
          <a:p>
            <a:pPr marL="342900" indent="-342900" algn="ctr" defTabSz="270000"/>
            <a:endParaRPr lang="ru-RU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«Проблемы межкультурной коммуникации подростков. «ICONSPEAK </a:t>
            </a:r>
            <a:r>
              <a:rPr lang="ru-RU" dirty="0" err="1" smtClean="0">
                <a:latin typeface="Arial Narrow" pitchFamily="34" charset="0"/>
              </a:rPr>
              <a:t>Junior</a:t>
            </a:r>
            <a:r>
              <a:rPr lang="ru-RU" dirty="0" smtClean="0">
                <a:latin typeface="Arial Narrow" pitchFamily="34" charset="0"/>
              </a:rPr>
              <a:t>».»</a:t>
            </a:r>
          </a:p>
          <a:p>
            <a:pPr marL="342900" indent="-342900" algn="ctr" defTabSz="270000"/>
            <a:r>
              <a:rPr lang="ru-RU" b="1" dirty="0" smtClean="0">
                <a:latin typeface="Arial Narrow" pitchFamily="34" charset="0"/>
              </a:rPr>
              <a:t>	Яшина Диана</a:t>
            </a:r>
            <a:r>
              <a:rPr lang="ru-RU" dirty="0" smtClean="0">
                <a:latin typeface="Arial Narrow" pitchFamily="34" charset="0"/>
              </a:rPr>
              <a:t>, 8 класс,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ru-RU" dirty="0" smtClean="0">
                <a:latin typeface="Arial Narrow" pitchFamily="34" charset="0"/>
              </a:rPr>
              <a:t>г. Химки</a:t>
            </a:r>
          </a:p>
          <a:p>
            <a:pPr marL="342900" indent="-342900" algn="ctr" defTabSz="270000"/>
            <a:endParaRPr lang="ru-RU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«Тембр голоса как средство реализации экспрессивности в английской сказке»</a:t>
            </a:r>
          </a:p>
          <a:p>
            <a:pPr marL="342900" indent="-342900" algn="ctr" defTabSz="270000"/>
            <a:r>
              <a:rPr lang="ru-RU" b="1" dirty="0" smtClean="0">
                <a:latin typeface="Arial Narrow" pitchFamily="34" charset="0"/>
              </a:rPr>
              <a:t>	</a:t>
            </a:r>
            <a:r>
              <a:rPr lang="ru-RU" b="1" dirty="0" err="1" smtClean="0">
                <a:latin typeface="Arial Narrow" pitchFamily="34" charset="0"/>
              </a:rPr>
              <a:t>Францева</a:t>
            </a:r>
            <a:r>
              <a:rPr lang="ru-RU" b="1" dirty="0" smtClean="0">
                <a:latin typeface="Arial Narrow" pitchFamily="34" charset="0"/>
              </a:rPr>
              <a:t> Ольга</a:t>
            </a:r>
            <a:r>
              <a:rPr lang="ru-RU" dirty="0" smtClean="0">
                <a:latin typeface="Arial Narrow" pitchFamily="34" charset="0"/>
              </a:rPr>
              <a:t>, </a:t>
            </a:r>
            <a:r>
              <a:rPr lang="ru-RU" b="1" dirty="0" err="1" smtClean="0">
                <a:latin typeface="Arial Narrow" pitchFamily="34" charset="0"/>
              </a:rPr>
              <a:t>Шиткин</a:t>
            </a:r>
            <a:r>
              <a:rPr lang="ru-RU" b="1" dirty="0" smtClean="0">
                <a:latin typeface="Arial Narrow" pitchFamily="34" charset="0"/>
              </a:rPr>
              <a:t> Егор</a:t>
            </a:r>
            <a:r>
              <a:rPr lang="ru-RU" dirty="0" smtClean="0">
                <a:latin typeface="Arial Narrow" pitchFamily="34" charset="0"/>
              </a:rPr>
              <a:t>, 7 класс, г. </a:t>
            </a:r>
            <a:r>
              <a:rPr lang="ru-RU" dirty="0" err="1" smtClean="0">
                <a:latin typeface="Arial Narrow" pitchFamily="34" charset="0"/>
              </a:rPr>
              <a:t>Наро-Фоминск</a:t>
            </a:r>
            <a:endParaRPr lang="ru-RU" dirty="0" smtClean="0">
              <a:latin typeface="Arial Narrow" pitchFamily="34" charset="0"/>
            </a:endParaRPr>
          </a:p>
          <a:p>
            <a:pPr marL="342900" indent="-342900" defTabSz="270000"/>
            <a:endParaRPr lang="ru-RU" sz="2200" dirty="0"/>
          </a:p>
        </p:txBody>
      </p:sp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19" y="45273"/>
            <a:ext cx="1642533" cy="1642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346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706768" y="1343816"/>
            <a:ext cx="4750672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III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0728" y="2534952"/>
            <a:ext cx="76313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70000"/>
            <a:r>
              <a:rPr lang="ru-RU" sz="2200" dirty="0" smtClean="0">
                <a:latin typeface="Arial Narrow" pitchFamily="34" charset="0"/>
              </a:rPr>
              <a:t>«Школа музыкантских воспитанников в г. Новосибирске»</a:t>
            </a:r>
          </a:p>
          <a:p>
            <a:pPr algn="ctr" defTabSz="270000"/>
            <a:r>
              <a:rPr lang="ru-RU" sz="2200" b="1" dirty="0" smtClean="0">
                <a:latin typeface="Arial Narrow" pitchFamily="34" charset="0"/>
              </a:rPr>
              <a:t>	Полякова </a:t>
            </a:r>
            <a:r>
              <a:rPr lang="ru-RU" sz="2200" b="1" dirty="0" err="1" smtClean="0">
                <a:latin typeface="Arial Narrow" pitchFamily="34" charset="0"/>
              </a:rPr>
              <a:t>Милена</a:t>
            </a:r>
            <a:r>
              <a:rPr lang="ru-RU" sz="2200" dirty="0" smtClean="0">
                <a:latin typeface="Arial Narrow" pitchFamily="34" charset="0"/>
              </a:rPr>
              <a:t>, 9 класс, г. Новосибирск</a:t>
            </a:r>
          </a:p>
          <a:p>
            <a:pPr algn="ctr" defTabSz="270000"/>
            <a:endParaRPr lang="ru-RU" sz="2200" dirty="0" smtClean="0">
              <a:latin typeface="Arial Narrow" pitchFamily="34" charset="0"/>
            </a:endParaRPr>
          </a:p>
          <a:p>
            <a:pPr algn="ctr" defTabSz="270000"/>
            <a:r>
              <a:rPr lang="ru-RU" sz="2200" dirty="0" smtClean="0">
                <a:latin typeface="Arial Narrow" pitchFamily="34" charset="0"/>
              </a:rPr>
              <a:t>«</a:t>
            </a:r>
            <a:r>
              <a:rPr lang="en-US" sz="2200" dirty="0" smtClean="0">
                <a:latin typeface="Arial Narrow" pitchFamily="34" charset="0"/>
              </a:rPr>
              <a:t>A preliminary study for validity and reliability of assessments: Thai version of well-being and self-reflection and insight scale</a:t>
            </a:r>
            <a:r>
              <a:rPr lang="ru-RU" sz="2200" dirty="0" smtClean="0">
                <a:latin typeface="Arial Narrow" pitchFamily="34" charset="0"/>
              </a:rPr>
              <a:t>»</a:t>
            </a:r>
          </a:p>
          <a:p>
            <a:pPr algn="ctr" defTabSz="270000"/>
            <a:r>
              <a:rPr lang="ru-RU" sz="2200" b="1" dirty="0" smtClean="0">
                <a:latin typeface="Arial Narrow" pitchFamily="34" charset="0"/>
              </a:rPr>
              <a:t>	</a:t>
            </a:r>
            <a:r>
              <a:rPr lang="en-US" sz="2200" b="1" dirty="0" err="1" smtClean="0">
                <a:latin typeface="Arial Narrow" pitchFamily="34" charset="0"/>
              </a:rPr>
              <a:t>Pusee</a:t>
            </a:r>
            <a:r>
              <a:rPr lang="en-US" sz="2200" b="1" dirty="0" smtClean="0">
                <a:latin typeface="Arial Narrow" pitchFamily="34" charset="0"/>
              </a:rPr>
              <a:t> </a:t>
            </a:r>
            <a:r>
              <a:rPr lang="en-US" sz="2200" b="1" dirty="0" err="1" smtClean="0">
                <a:latin typeface="Arial Narrow" pitchFamily="34" charset="0"/>
              </a:rPr>
              <a:t>Ployprakai</a:t>
            </a:r>
            <a:r>
              <a:rPr lang="ru-RU" sz="2200" dirty="0" smtClean="0">
                <a:latin typeface="Arial Narrow" pitchFamily="34" charset="0"/>
              </a:rPr>
              <a:t>, 11 класс, </a:t>
            </a:r>
            <a:r>
              <a:rPr lang="en-US" sz="2200" dirty="0" smtClean="0">
                <a:latin typeface="Arial Narrow" pitchFamily="34" charset="0"/>
              </a:rPr>
              <a:t>Thailand, </a:t>
            </a:r>
            <a:r>
              <a:rPr lang="en-US" sz="2200" dirty="0" err="1" smtClean="0">
                <a:latin typeface="Arial Narrow" pitchFamily="34" charset="0"/>
              </a:rPr>
              <a:t>Rayong</a:t>
            </a:r>
            <a:endParaRPr lang="ru-RU" sz="2200" dirty="0" smtClean="0">
              <a:latin typeface="Arial Narrow" pitchFamily="34" charset="0"/>
            </a:endParaRPr>
          </a:p>
          <a:p>
            <a:pPr defTabSz="270000"/>
            <a:r>
              <a:rPr lang="ru-RU" sz="2200" dirty="0" smtClean="0"/>
              <a:t>	</a:t>
            </a:r>
          </a:p>
          <a:p>
            <a:pPr defTabSz="270000"/>
            <a:endParaRPr lang="ru-RU" sz="2200" dirty="0"/>
          </a:p>
        </p:txBody>
      </p:sp>
      <p:pic>
        <p:nvPicPr>
          <p:cNvPr id="7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42927" y="322050"/>
            <a:ext cx="7479755" cy="809633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«Гуманитарные дисциплины»</a:t>
            </a:r>
          </a:p>
        </p:txBody>
      </p:sp>
    </p:spTree>
    <p:extLst>
      <p:ext uri="{BB962C8B-B14F-4D97-AF65-F5344CB8AC3E}">
        <p14:creationId xmlns="" xmlns:p14="http://schemas.microsoft.com/office/powerpoint/2010/main" val="140774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74688" y="1326817"/>
            <a:ext cx="4842111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958" y="2546159"/>
            <a:ext cx="76313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88000"/>
            <a:r>
              <a:rPr lang="ru-RU" sz="2200" dirty="0" smtClean="0">
                <a:latin typeface="Arial Narrow" pitchFamily="34" charset="0"/>
              </a:rPr>
              <a:t>«Опыт составления фрагмента словаря </a:t>
            </a:r>
            <a:r>
              <a:rPr lang="ru-RU" sz="2200" dirty="0" err="1" smtClean="0">
                <a:latin typeface="Arial Narrow" pitchFamily="34" charset="0"/>
              </a:rPr>
              <a:t>церковнославяно-русских</a:t>
            </a:r>
            <a:r>
              <a:rPr lang="ru-RU" sz="2200" dirty="0" smtClean="0">
                <a:latin typeface="Arial Narrow" pitchFamily="34" charset="0"/>
              </a:rPr>
              <a:t> паронимов  (на лексическом материале книги пророка </a:t>
            </a:r>
            <a:r>
              <a:rPr lang="ru-RU" sz="2200" dirty="0" err="1" smtClean="0">
                <a:latin typeface="Arial Narrow" pitchFamily="34" charset="0"/>
              </a:rPr>
              <a:t>Иезекииля</a:t>
            </a:r>
            <a:r>
              <a:rPr lang="ru-RU" sz="2200" dirty="0" smtClean="0">
                <a:latin typeface="Arial Narrow" pitchFamily="34" charset="0"/>
              </a:rPr>
              <a:t>)»</a:t>
            </a:r>
          </a:p>
          <a:p>
            <a:pPr algn="ctr" defTabSz="288000"/>
            <a:r>
              <a:rPr lang="ru-RU" sz="2200" b="1" dirty="0" smtClean="0">
                <a:latin typeface="Arial Narrow" pitchFamily="34" charset="0"/>
              </a:rPr>
              <a:t>	Лобова Мария</a:t>
            </a:r>
            <a:r>
              <a:rPr lang="ru-RU" sz="2200" dirty="0" smtClean="0">
                <a:latin typeface="Arial Narrow" pitchFamily="34" charset="0"/>
              </a:rPr>
              <a:t>, 8 класс, д. Зайцево</a:t>
            </a:r>
          </a:p>
          <a:p>
            <a:pPr algn="ctr" defTabSz="288000"/>
            <a:endParaRPr lang="ru-RU" sz="2200" dirty="0" smtClean="0">
              <a:latin typeface="Arial Narrow" pitchFamily="34" charset="0"/>
            </a:endParaRPr>
          </a:p>
          <a:p>
            <a:pPr algn="ctr" defTabSz="288000"/>
            <a:r>
              <a:rPr lang="ru-RU" sz="2200" dirty="0" smtClean="0">
                <a:latin typeface="Arial Narrow" pitchFamily="34" charset="0"/>
              </a:rPr>
              <a:t>«Обращения к музыкальным образам в творчестве Е.Н. Трубецкого»</a:t>
            </a:r>
          </a:p>
          <a:p>
            <a:pPr algn="ctr" defTabSz="288000"/>
            <a:r>
              <a:rPr lang="ru-RU" sz="2200" b="1" dirty="0" smtClean="0">
                <a:latin typeface="Arial Narrow" pitchFamily="34" charset="0"/>
              </a:rPr>
              <a:t>	Птицына Елена</a:t>
            </a:r>
            <a:r>
              <a:rPr lang="ru-RU" sz="2200" dirty="0" smtClean="0">
                <a:latin typeface="Arial Narrow" pitchFamily="34" charset="0"/>
              </a:rPr>
              <a:t>, 11 класс, Москва</a:t>
            </a:r>
            <a:endParaRPr lang="ru-RU" sz="2200" dirty="0" smtClean="0"/>
          </a:p>
          <a:p>
            <a:pPr defTabSz="288000"/>
            <a:r>
              <a:rPr lang="ru-RU" sz="2200" dirty="0" smtClean="0"/>
              <a:t>	</a:t>
            </a:r>
          </a:p>
          <a:p>
            <a:pPr defTabSz="288000"/>
            <a:endParaRPr lang="ru-RU" sz="2200" dirty="0"/>
          </a:p>
        </p:txBody>
      </p:sp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42927" y="322050"/>
            <a:ext cx="7479755" cy="809633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«Гуманитарные дисциплины»</a:t>
            </a:r>
          </a:p>
        </p:txBody>
      </p:sp>
    </p:spTree>
    <p:extLst>
      <p:ext uri="{BB962C8B-B14F-4D97-AF65-F5344CB8AC3E}">
        <p14:creationId xmlns="" xmlns:p14="http://schemas.microsoft.com/office/powerpoint/2010/main" val="15012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654540" y="1354238"/>
            <a:ext cx="4659234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546" y="2612204"/>
            <a:ext cx="779915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88000"/>
            <a:r>
              <a:rPr lang="ru-RU" sz="2400" dirty="0" smtClean="0"/>
              <a:t>«</a:t>
            </a:r>
            <a:r>
              <a:rPr lang="ru-RU" sz="2400" dirty="0" smtClean="0">
                <a:latin typeface="Arial Narrow" pitchFamily="34" charset="0"/>
              </a:rPr>
              <a:t>Приемы и средства манипуляции в художественном </a:t>
            </a:r>
            <a:r>
              <a:rPr lang="ru-RU" sz="2400" dirty="0" err="1" smtClean="0">
                <a:latin typeface="Arial Narrow" pitchFamily="34" charset="0"/>
              </a:rPr>
              <a:t>дискурсе</a:t>
            </a:r>
            <a:r>
              <a:rPr lang="ru-RU" sz="2400" dirty="0" smtClean="0">
                <a:latin typeface="Arial Narrow" pitchFamily="34" charset="0"/>
              </a:rPr>
              <a:t> и </a:t>
            </a:r>
            <a:r>
              <a:rPr lang="ru-RU" sz="2400" dirty="0" err="1" smtClean="0">
                <a:latin typeface="Arial Narrow" pitchFamily="34" charset="0"/>
              </a:rPr>
              <a:t>дискурсе</a:t>
            </a:r>
            <a:r>
              <a:rPr lang="ru-RU" sz="2400" dirty="0" smtClean="0">
                <a:latin typeface="Arial Narrow" pitchFamily="34" charset="0"/>
              </a:rPr>
              <a:t> современных </a:t>
            </a:r>
            <a:r>
              <a:rPr lang="ru-RU" sz="2400" dirty="0" err="1" smtClean="0">
                <a:latin typeface="Arial Narrow" pitchFamily="34" charset="0"/>
              </a:rPr>
              <a:t>масс-медиа</a:t>
            </a:r>
            <a:r>
              <a:rPr lang="ru-RU" sz="2400" dirty="0" smtClean="0">
                <a:latin typeface="Arial Narrow" pitchFamily="34" charset="0"/>
              </a:rPr>
              <a:t>  (на примере поэмы Н.В. Гоголя «Мертвые души», романов А.С. Пушкина «Евгений Онегин», М.Ю. Лермонтова «Герой нашего времени», Ф.М. Достоевского «Преступление и наказание» </a:t>
            </a:r>
            <a:br>
              <a:rPr lang="ru-RU" sz="2400" dirty="0" smtClean="0">
                <a:latin typeface="Arial Narrow" pitchFamily="34" charset="0"/>
              </a:rPr>
            </a:br>
            <a:r>
              <a:rPr lang="ru-RU" sz="2400" dirty="0" smtClean="0">
                <a:latin typeface="Arial Narrow" pitchFamily="34" charset="0"/>
              </a:rPr>
              <a:t>и </a:t>
            </a:r>
            <a:r>
              <a:rPr lang="ru-RU" sz="2400" dirty="0" err="1" smtClean="0">
                <a:latin typeface="Arial Narrow" pitchFamily="34" charset="0"/>
              </a:rPr>
              <a:t>интернет-блогера</a:t>
            </a:r>
            <a:r>
              <a:rPr lang="ru-RU" sz="2400" dirty="0" smtClean="0">
                <a:latin typeface="Arial Narrow" pitchFamily="34" charset="0"/>
              </a:rPr>
              <a:t> Н. Соболева).»</a:t>
            </a:r>
          </a:p>
          <a:p>
            <a:pPr algn="ctr" defTabSz="288000"/>
            <a:r>
              <a:rPr lang="ru-RU" sz="2400" b="1" dirty="0" smtClean="0">
                <a:latin typeface="Arial Narrow" pitchFamily="34" charset="0"/>
              </a:rPr>
              <a:t>	Султанова </a:t>
            </a:r>
            <a:r>
              <a:rPr lang="ru-RU" sz="2400" b="1" dirty="0" err="1" smtClean="0">
                <a:latin typeface="Arial Narrow" pitchFamily="34" charset="0"/>
              </a:rPr>
              <a:t>Гулия</a:t>
            </a:r>
            <a:r>
              <a:rPr lang="ru-RU" sz="2400" dirty="0" smtClean="0">
                <a:latin typeface="Arial Narrow" pitchFamily="34" charset="0"/>
              </a:rPr>
              <a:t>, </a:t>
            </a:r>
            <a:r>
              <a:rPr lang="ru-RU" sz="2400" dirty="0" smtClean="0">
                <a:latin typeface="Arial Narrow" pitchFamily="34" charset="0"/>
              </a:rPr>
              <a:t>10 класс, г. Уфа</a:t>
            </a:r>
          </a:p>
          <a:p>
            <a:pPr defTabSz="288000"/>
            <a:r>
              <a:rPr lang="ru-RU" sz="2200" dirty="0" smtClean="0"/>
              <a:t>	</a:t>
            </a:r>
          </a:p>
          <a:p>
            <a:pPr defTabSz="288000"/>
            <a:endParaRPr lang="ru-RU" sz="2200" dirty="0"/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53"/>
            <a:ext cx="1642533" cy="164253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42927" y="322050"/>
            <a:ext cx="7479755" cy="809633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«Гуманитарные дисциплины»</a:t>
            </a:r>
          </a:p>
        </p:txBody>
      </p:sp>
    </p:spTree>
    <p:extLst>
      <p:ext uri="{BB962C8B-B14F-4D97-AF65-F5344CB8AC3E}">
        <p14:creationId xmlns="" xmlns:p14="http://schemas.microsoft.com/office/powerpoint/2010/main" val="117202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8479" y="1264639"/>
            <a:ext cx="7759700" cy="789501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Похвальные грамоты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0165" y="2080489"/>
            <a:ext cx="82587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88000"/>
            <a:r>
              <a:rPr lang="ru-RU" sz="2400" dirty="0" smtClean="0">
                <a:solidFill>
                  <a:srgbClr val="0070C0"/>
                </a:solidFill>
              </a:rPr>
              <a:t>За практическую направленность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 использования нейронных сетей</a:t>
            </a:r>
          </a:p>
          <a:p>
            <a:pPr algn="ctr" defTabSz="288000"/>
            <a:r>
              <a:rPr lang="ru-RU" sz="2200" dirty="0" smtClean="0"/>
              <a:t>«</a:t>
            </a:r>
            <a:r>
              <a:rPr lang="ru-RU" sz="2400" dirty="0" smtClean="0">
                <a:latin typeface="Arial Narrow" pitchFamily="34" charset="0"/>
              </a:rPr>
              <a:t>Создание трёхмерных моделей средствами графического векторного редактора </a:t>
            </a:r>
            <a:r>
              <a:rPr lang="ru-RU" sz="2400" dirty="0" err="1" smtClean="0">
                <a:latin typeface="Arial Narrow" pitchFamily="34" charset="0"/>
              </a:rPr>
              <a:t>Blender</a:t>
            </a:r>
            <a:r>
              <a:rPr lang="ru-RU" sz="2400" dirty="0" smtClean="0">
                <a:latin typeface="Arial Narrow" pitchFamily="34" charset="0"/>
              </a:rPr>
              <a:t>»</a:t>
            </a:r>
          </a:p>
          <a:p>
            <a:pPr algn="ctr" defTabSz="288000"/>
            <a:r>
              <a:rPr lang="ru-RU" sz="2400" b="1" dirty="0" smtClean="0">
                <a:latin typeface="Arial Narrow" pitchFamily="34" charset="0"/>
              </a:rPr>
              <a:t>	Киреев Михаил</a:t>
            </a:r>
            <a:r>
              <a:rPr lang="ru-RU" sz="2400" dirty="0" smtClean="0">
                <a:latin typeface="Arial Narrow" pitchFamily="34" charset="0"/>
              </a:rPr>
              <a:t>, 8 класс, г. Владикавказ</a:t>
            </a:r>
          </a:p>
          <a:p>
            <a:pPr algn="ctr" defTabSz="288000"/>
            <a:endParaRPr lang="ru-RU" sz="2400" dirty="0" smtClean="0">
              <a:latin typeface="Arial Narrow" pitchFamily="34" charset="0"/>
            </a:endParaRPr>
          </a:p>
          <a:p>
            <a:pPr algn="ctr" defTabSz="288000"/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  <a:t>За профессиональное применение инструментов </a:t>
            </a:r>
            <a:b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  <a:t>компьютерной графики</a:t>
            </a:r>
          </a:p>
          <a:p>
            <a:pPr algn="ctr" defTabSz="288000"/>
            <a:r>
              <a:rPr lang="ru-RU" sz="2400" dirty="0" smtClean="0">
                <a:latin typeface="Arial Narrow" pitchFamily="34" charset="0"/>
              </a:rPr>
              <a:t>«Применение нейронных сетей для диагностирования автомобиля»</a:t>
            </a:r>
          </a:p>
          <a:p>
            <a:pPr algn="ctr" defTabSz="288000"/>
            <a:r>
              <a:rPr lang="ru-RU" sz="2400" b="1" dirty="0" smtClean="0">
                <a:latin typeface="Arial Narrow" pitchFamily="34" charset="0"/>
              </a:rPr>
              <a:t>	Кабулов Алан</a:t>
            </a:r>
            <a:r>
              <a:rPr lang="ru-RU" sz="2400" dirty="0" smtClean="0">
                <a:latin typeface="Arial Narrow" pitchFamily="34" charset="0"/>
              </a:rPr>
              <a:t>, </a:t>
            </a:r>
            <a:r>
              <a:rPr lang="ru-RU" sz="2400" b="1" dirty="0" err="1" smtClean="0">
                <a:latin typeface="Arial Narrow" pitchFamily="34" charset="0"/>
              </a:rPr>
              <a:t>Дзахов</a:t>
            </a:r>
            <a:r>
              <a:rPr lang="ru-RU" sz="2400" b="1" dirty="0" smtClean="0">
                <a:latin typeface="Arial Narrow" pitchFamily="34" charset="0"/>
              </a:rPr>
              <a:t> Леван</a:t>
            </a:r>
            <a:r>
              <a:rPr lang="ru-RU" sz="2400" dirty="0" smtClean="0">
                <a:latin typeface="Arial Narrow" pitchFamily="34" charset="0"/>
              </a:rPr>
              <a:t>, </a:t>
            </a:r>
            <a:r>
              <a:rPr lang="ru-RU" sz="2400" b="1" dirty="0" err="1" smtClean="0">
                <a:latin typeface="Arial Narrow" pitchFamily="34" charset="0"/>
              </a:rPr>
              <a:t>Икоев</a:t>
            </a:r>
            <a:r>
              <a:rPr lang="ru-RU" sz="2400" b="1" dirty="0" smtClean="0">
                <a:latin typeface="Arial Narrow" pitchFamily="34" charset="0"/>
              </a:rPr>
              <a:t> 	Марат</a:t>
            </a:r>
            <a:r>
              <a:rPr lang="ru-RU" sz="2400" dirty="0" smtClean="0">
                <a:latin typeface="Arial Narrow" pitchFamily="34" charset="0"/>
              </a:rPr>
              <a:t>, </a:t>
            </a:r>
            <a:br>
              <a:rPr lang="ru-RU" sz="2400" dirty="0" smtClean="0">
                <a:latin typeface="Arial Narrow" pitchFamily="34" charset="0"/>
              </a:rPr>
            </a:br>
            <a:r>
              <a:rPr lang="ru-RU" sz="2400" dirty="0" smtClean="0">
                <a:latin typeface="Arial Narrow" pitchFamily="34" charset="0"/>
              </a:rPr>
              <a:t>10 </a:t>
            </a:r>
            <a:r>
              <a:rPr lang="ru-RU" sz="2400" dirty="0" smtClean="0"/>
              <a:t>класс, г. Цхинвал</a:t>
            </a:r>
          </a:p>
          <a:p>
            <a:pPr defTabSz="288000"/>
            <a:r>
              <a:rPr lang="ru-RU" sz="2200" dirty="0" smtClean="0"/>
              <a:t>	</a:t>
            </a:r>
          </a:p>
          <a:p>
            <a:pPr defTabSz="288000"/>
            <a:endParaRPr lang="ru-RU" sz="22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35744" y="86029"/>
            <a:ext cx="7708627" cy="132921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«Информатика и </a:t>
            </a:r>
          </a:p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математическое моделирование»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7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106" y="0"/>
            <a:ext cx="1642533" cy="1642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078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1535744" y="86029"/>
            <a:ext cx="7708627" cy="132921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«Информатика и </a:t>
            </a:r>
          </a:p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математическое моделирование»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7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53" y="18106"/>
            <a:ext cx="1642533" cy="16425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9275" y="1933992"/>
            <a:ext cx="878407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200" dirty="0" smtClean="0">
                <a:latin typeface="Arial Narrow" pitchFamily="34" charset="0"/>
              </a:rPr>
              <a:t>«Выявление наилучшей больницы»</a:t>
            </a:r>
          </a:p>
          <a:p>
            <a:pPr marL="342900" indent="-342900" algn="ctr"/>
            <a:r>
              <a:rPr lang="ru-RU" sz="2200" b="1" dirty="0" smtClean="0">
                <a:latin typeface="Arial Narrow" pitchFamily="34" charset="0"/>
              </a:rPr>
              <a:t>	Оглоблин Иван, </a:t>
            </a:r>
            <a:r>
              <a:rPr lang="ru-RU" sz="2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Подивилов</a:t>
            </a:r>
            <a:r>
              <a:rPr lang="ru-RU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Андрей, </a:t>
            </a:r>
            <a:r>
              <a:rPr lang="ru-RU" sz="2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Дудковская</a:t>
            </a:r>
            <a:r>
              <a:rPr lang="ru-RU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Анастасия,</a:t>
            </a:r>
            <a:br>
              <a:rPr lang="ru-RU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</a:br>
            <a:r>
              <a:rPr lang="ru-RU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Щавелев</a:t>
            </a:r>
            <a:r>
              <a:rPr lang="ru-RU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Владимир </a:t>
            </a:r>
            <a:r>
              <a:rPr lang="ru-RU" sz="2200" dirty="0" smtClean="0">
                <a:latin typeface="Arial Narrow" pitchFamily="34" charset="0"/>
              </a:rPr>
              <a:t>10 класс, г. Новосибирск</a:t>
            </a:r>
          </a:p>
          <a:p>
            <a:pPr marL="342900" indent="-342900" algn="ctr"/>
            <a:endParaRPr lang="ru-RU" dirty="0" smtClean="0">
              <a:latin typeface="Arial Narrow" pitchFamily="34" charset="0"/>
            </a:endParaRPr>
          </a:p>
          <a:p>
            <a:pPr marL="342900" indent="-342900" algn="ctr"/>
            <a:r>
              <a:rPr lang="ru-RU" sz="2200" dirty="0" smtClean="0">
                <a:latin typeface="Arial Narrow" pitchFamily="34" charset="0"/>
              </a:rPr>
              <a:t>«Система мониторинга и ухода за растениями»</a:t>
            </a:r>
          </a:p>
          <a:p>
            <a:pPr marL="342900" indent="-342900" algn="ctr"/>
            <a:r>
              <a:rPr lang="ru-RU" sz="2200" b="1" dirty="0" smtClean="0">
                <a:latin typeface="Arial Narrow" pitchFamily="34" charset="0"/>
              </a:rPr>
              <a:t>	Измайлова Лидия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err="1" smtClean="0">
                <a:latin typeface="Arial Narrow" pitchFamily="34" charset="0"/>
              </a:rPr>
              <a:t>Соломенцев</a:t>
            </a:r>
            <a:r>
              <a:rPr lang="ru-RU" sz="2200" b="1" dirty="0" smtClean="0">
                <a:latin typeface="Arial Narrow" pitchFamily="34" charset="0"/>
              </a:rPr>
              <a:t> Владислав</a:t>
            </a:r>
            <a:r>
              <a:rPr lang="ru-RU" sz="2200" dirty="0" smtClean="0">
                <a:latin typeface="Arial Narrow" pitchFamily="34" charset="0"/>
              </a:rPr>
              <a:t>, 11 класс, г. Москва</a:t>
            </a:r>
          </a:p>
          <a:p>
            <a:pPr marL="342900" indent="-342900" algn="ctr"/>
            <a:endParaRPr lang="ru-RU" dirty="0" smtClean="0">
              <a:latin typeface="Arial Narrow" pitchFamily="34" charset="0"/>
            </a:endParaRPr>
          </a:p>
          <a:p>
            <a:pPr marL="342900" indent="-342900" algn="ctr"/>
            <a:r>
              <a:rPr lang="ru-RU" sz="2200" dirty="0" smtClean="0">
                <a:latin typeface="Arial Narrow" pitchFamily="34" charset="0"/>
              </a:rPr>
              <a:t>«</a:t>
            </a:r>
            <a:r>
              <a:rPr lang="en-US" sz="2200" dirty="0" smtClean="0">
                <a:latin typeface="Arial Narrow" pitchFamily="34" charset="0"/>
              </a:rPr>
              <a:t>A simple chess computer programmed in Java</a:t>
            </a:r>
            <a:r>
              <a:rPr lang="ru-RU" sz="2200" dirty="0" smtClean="0">
                <a:latin typeface="Arial Narrow" pitchFamily="34" charset="0"/>
              </a:rPr>
              <a:t>»</a:t>
            </a:r>
          </a:p>
          <a:p>
            <a:pPr marL="342900" indent="-342900" algn="ctr"/>
            <a:r>
              <a:rPr lang="ru-RU" sz="2200" b="1" dirty="0" smtClean="0">
                <a:latin typeface="Arial Narrow" pitchFamily="34" charset="0"/>
              </a:rPr>
              <a:t>	</a:t>
            </a:r>
            <a:r>
              <a:rPr lang="en-US" sz="2200" b="1" dirty="0" err="1" smtClean="0">
                <a:latin typeface="Arial Narrow" pitchFamily="34" charset="0"/>
              </a:rPr>
              <a:t>Oertle</a:t>
            </a:r>
            <a:r>
              <a:rPr lang="en-US" sz="2200" b="1" dirty="0" smtClean="0">
                <a:latin typeface="Arial Narrow" pitchFamily="34" charset="0"/>
              </a:rPr>
              <a:t> Dominic</a:t>
            </a:r>
            <a:r>
              <a:rPr lang="ru-RU" sz="2200" dirty="0" smtClean="0">
                <a:latin typeface="Arial Narrow" pitchFamily="34" charset="0"/>
              </a:rPr>
              <a:t>, г. Цюрих, Швейцария </a:t>
            </a:r>
          </a:p>
          <a:p>
            <a:pPr marL="342900" indent="-342900" algn="ctr"/>
            <a:endParaRPr lang="ru-RU" dirty="0" smtClean="0">
              <a:latin typeface="Arial Narrow" pitchFamily="34" charset="0"/>
            </a:endParaRPr>
          </a:p>
          <a:p>
            <a:pPr marL="342900" indent="-342900" algn="ctr"/>
            <a:r>
              <a:rPr lang="ru-RU" sz="2200" dirty="0" smtClean="0">
                <a:latin typeface="Arial Narrow" pitchFamily="34" charset="0"/>
              </a:rPr>
              <a:t>«Оптимизация выбора больницы с учетом персональных потребностей»</a:t>
            </a:r>
          </a:p>
          <a:p>
            <a:pPr marL="342900" indent="-342900" algn="ctr"/>
            <a:r>
              <a:rPr lang="ru-RU" sz="2200" b="1" dirty="0" smtClean="0">
                <a:latin typeface="Arial Narrow" pitchFamily="34" charset="0"/>
              </a:rPr>
              <a:t>	Рахматуллаев </a:t>
            </a:r>
            <a:r>
              <a:rPr lang="ru-RU" sz="2200" b="1" dirty="0" err="1" smtClean="0">
                <a:latin typeface="Arial Narrow" pitchFamily="34" charset="0"/>
              </a:rPr>
              <a:t>Темурбек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smtClean="0">
                <a:latin typeface="Arial Narrow" pitchFamily="34" charset="0"/>
              </a:rPr>
              <a:t>Елфимов Никита</a:t>
            </a:r>
            <a:r>
              <a:rPr lang="ru-RU" sz="2200" dirty="0" smtClean="0">
                <a:latin typeface="Arial Narrow" pitchFamily="34" charset="0"/>
              </a:rPr>
              <a:t>, </a:t>
            </a:r>
            <a:br>
              <a:rPr lang="ru-RU" sz="2200" dirty="0" smtClean="0">
                <a:latin typeface="Arial Narrow" pitchFamily="34" charset="0"/>
              </a:rPr>
            </a:br>
            <a:r>
              <a:rPr lang="ru-RU" sz="2200" b="1" dirty="0" err="1" smtClean="0">
                <a:latin typeface="Arial Narrow" pitchFamily="34" charset="0"/>
              </a:rPr>
              <a:t>Ифанов</a:t>
            </a:r>
            <a:r>
              <a:rPr lang="ru-RU" sz="2200" b="1" dirty="0" smtClean="0">
                <a:latin typeface="Arial Narrow" pitchFamily="34" charset="0"/>
              </a:rPr>
              <a:t> Илья</a:t>
            </a:r>
            <a:r>
              <a:rPr lang="ru-RU" sz="2200" dirty="0" smtClean="0">
                <a:latin typeface="Arial Narrow" pitchFamily="34" charset="0"/>
              </a:rPr>
              <a:t>, 11 класс, г. Москва</a:t>
            </a:r>
            <a:endParaRPr lang="ru-RU" sz="2200" dirty="0">
              <a:latin typeface="Arial Narrow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37239" y="1313499"/>
            <a:ext cx="4906203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III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078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429917" y="1185377"/>
            <a:ext cx="5157070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759" y="2042633"/>
            <a:ext cx="872571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200" dirty="0" smtClean="0">
                <a:latin typeface="Arial Narrow" pitchFamily="34" charset="0"/>
              </a:rPr>
              <a:t>«Распределенная система идентификации </a:t>
            </a:r>
            <a:br>
              <a:rPr lang="ru-RU" sz="2200" dirty="0" smtClean="0">
                <a:latin typeface="Arial Narrow" pitchFamily="34" charset="0"/>
              </a:rPr>
            </a:br>
            <a:r>
              <a:rPr lang="ru-RU" sz="2200" dirty="0" smtClean="0">
                <a:latin typeface="Arial Narrow" pitchFamily="34" charset="0"/>
              </a:rPr>
              <a:t>и позиционирования людей в диапазоне видимости камеры»</a:t>
            </a:r>
          </a:p>
          <a:p>
            <a:pPr marL="342900" indent="-342900" algn="ctr"/>
            <a:r>
              <a:rPr lang="ru-RU" sz="2200" b="1" dirty="0" smtClean="0">
                <a:latin typeface="Arial Narrow" pitchFamily="34" charset="0"/>
              </a:rPr>
              <a:t>	Парусов Владимир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smtClean="0">
                <a:latin typeface="Arial Narrow" pitchFamily="34" charset="0"/>
              </a:rPr>
              <a:t>Баженов Андрей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smtClean="0">
                <a:latin typeface="Arial Narrow" pitchFamily="34" charset="0"/>
              </a:rPr>
              <a:t>Дмитриев-Лаппо Ярослав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smtClean="0">
                <a:latin typeface="Arial Narrow" pitchFamily="34" charset="0"/>
              </a:rPr>
              <a:t>Лопатин Кирилл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smtClean="0">
                <a:latin typeface="Arial Narrow" pitchFamily="34" charset="0"/>
              </a:rPr>
              <a:t>Дойников Илья</a:t>
            </a:r>
            <a:r>
              <a:rPr lang="ru-RU" sz="2200" dirty="0" smtClean="0">
                <a:latin typeface="Arial Narrow" pitchFamily="34" charset="0"/>
              </a:rPr>
              <a:t>, 11 класс, г. Санкт-Петербург</a:t>
            </a:r>
          </a:p>
          <a:p>
            <a:pPr marL="342900" indent="-342900" algn="ctr"/>
            <a:endParaRPr lang="ru-RU" sz="2200" dirty="0" smtClean="0">
              <a:latin typeface="Arial Narrow" pitchFamily="34" charset="0"/>
            </a:endParaRPr>
          </a:p>
          <a:p>
            <a:pPr marL="342900" indent="-342900" algn="ctr"/>
            <a:r>
              <a:rPr lang="ru-RU" sz="2200" dirty="0" smtClean="0">
                <a:latin typeface="Arial Narrow" pitchFamily="34" charset="0"/>
              </a:rPr>
              <a:t>«Умный дом»</a:t>
            </a:r>
          </a:p>
          <a:p>
            <a:pPr marL="342900" indent="-342900" algn="ctr"/>
            <a:r>
              <a:rPr lang="ru-RU" sz="2200" b="1" dirty="0" smtClean="0">
                <a:latin typeface="Arial Narrow" pitchFamily="34" charset="0"/>
              </a:rPr>
              <a:t>	Большакова </a:t>
            </a:r>
            <a:r>
              <a:rPr lang="ru-RU" sz="2200" b="1" dirty="0" err="1" smtClean="0">
                <a:latin typeface="Arial Narrow" pitchFamily="34" charset="0"/>
              </a:rPr>
              <a:t>Юстина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smtClean="0">
                <a:latin typeface="Arial Narrow" pitchFamily="34" charset="0"/>
              </a:rPr>
              <a:t>Ионин Василий</a:t>
            </a:r>
            <a:r>
              <a:rPr lang="ru-RU" sz="2200" dirty="0" smtClean="0">
                <a:latin typeface="Arial Narrow" pitchFamily="34" charset="0"/>
              </a:rPr>
              <a:t>, 11 класс, г. Санкт-Петербург</a:t>
            </a:r>
          </a:p>
          <a:p>
            <a:pPr marL="342900" indent="-342900" algn="ctr"/>
            <a:endParaRPr lang="ru-RU" sz="2200" dirty="0" smtClean="0">
              <a:latin typeface="Arial Narrow" pitchFamily="34" charset="0"/>
            </a:endParaRPr>
          </a:p>
          <a:p>
            <a:pPr marL="342900" indent="-342900" algn="ctr"/>
            <a:r>
              <a:rPr lang="ru-RU" sz="2200" dirty="0" smtClean="0">
                <a:latin typeface="Arial Narrow" pitchFamily="34" charset="0"/>
              </a:rPr>
              <a:t>«Основы троичных логических схем»</a:t>
            </a:r>
          </a:p>
          <a:p>
            <a:pPr marL="342900" indent="-342900" algn="ctr"/>
            <a:r>
              <a:rPr lang="ru-RU" sz="2200" b="1" dirty="0" smtClean="0">
                <a:latin typeface="Arial Narrow" pitchFamily="34" charset="0"/>
              </a:rPr>
              <a:t>	</a:t>
            </a:r>
            <a:r>
              <a:rPr lang="ru-RU" sz="2200" b="1" dirty="0" err="1" smtClean="0">
                <a:latin typeface="Arial Narrow" pitchFamily="34" charset="0"/>
              </a:rPr>
              <a:t>Копчинский</a:t>
            </a:r>
            <a:r>
              <a:rPr lang="ru-RU" sz="2200" b="1" dirty="0" smtClean="0">
                <a:latin typeface="Arial Narrow" pitchFamily="34" charset="0"/>
              </a:rPr>
              <a:t> Илья</a:t>
            </a:r>
            <a:r>
              <a:rPr lang="ru-RU" sz="2200" dirty="0" smtClean="0"/>
              <a:t>, 11 класс, Москва</a:t>
            </a:r>
            <a:endParaRPr lang="ru-RU" sz="2200" dirty="0"/>
          </a:p>
        </p:txBody>
      </p:sp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526691" y="4552"/>
            <a:ext cx="7708627" cy="132921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«Информатика и </a:t>
            </a:r>
          </a:p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математическое моделирование»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49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979014" y="1276035"/>
            <a:ext cx="474328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760" y="2395717"/>
            <a:ext cx="84849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200" dirty="0" smtClean="0"/>
              <a:t>«</a:t>
            </a:r>
            <a:r>
              <a:rPr lang="ru-RU" sz="2200" dirty="0" smtClean="0">
                <a:latin typeface="Arial Narrow" pitchFamily="34" charset="0"/>
              </a:rPr>
              <a:t>Проектирование и реализация </a:t>
            </a:r>
            <a:r>
              <a:rPr lang="ru-RU" sz="2200" dirty="0" err="1" smtClean="0">
                <a:latin typeface="Arial Narrow" pitchFamily="34" charset="0"/>
              </a:rPr>
              <a:t>кроссплатформенной</a:t>
            </a:r>
            <a:r>
              <a:rPr lang="ru-RU" sz="2200" dirty="0" smtClean="0">
                <a:latin typeface="Arial Narrow" pitchFamily="34" charset="0"/>
              </a:rPr>
              <a:t> системы визуализации трехмерной виртуальной реальности»</a:t>
            </a:r>
          </a:p>
          <a:p>
            <a:pPr marL="342900" indent="-342900" algn="ctr" defTabSz="360000"/>
            <a:r>
              <a:rPr lang="ru-RU" sz="2200" b="1" dirty="0" smtClean="0">
                <a:latin typeface="Arial Narrow" pitchFamily="34" charset="0"/>
              </a:rPr>
              <a:t>		Виноградов Михаил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smtClean="0">
                <a:latin typeface="Arial Narrow" pitchFamily="34" charset="0"/>
              </a:rPr>
              <a:t>Прокопенко Кирилл</a:t>
            </a:r>
            <a:r>
              <a:rPr lang="ru-RU" sz="2200" dirty="0" smtClean="0">
                <a:latin typeface="Arial Narrow" pitchFamily="34" charset="0"/>
              </a:rPr>
              <a:t>, 	</a:t>
            </a:r>
            <a:r>
              <a:rPr lang="ru-RU" sz="2200" b="1" dirty="0" smtClean="0">
                <a:latin typeface="Arial Narrow" pitchFamily="34" charset="0"/>
              </a:rPr>
              <a:t>Воротников Андрей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err="1" smtClean="0">
                <a:latin typeface="Arial Narrow" pitchFamily="34" charset="0"/>
              </a:rPr>
              <a:t>Кодуков</a:t>
            </a:r>
            <a:r>
              <a:rPr lang="ru-RU" sz="2200" b="1" dirty="0" smtClean="0">
                <a:latin typeface="Arial Narrow" pitchFamily="34" charset="0"/>
              </a:rPr>
              <a:t> Александр</a:t>
            </a:r>
            <a:r>
              <a:rPr lang="ru-RU" sz="2200" dirty="0" smtClean="0">
                <a:latin typeface="Arial Narrow" pitchFamily="34" charset="0"/>
              </a:rPr>
              <a:t>, 	</a:t>
            </a:r>
            <a:r>
              <a:rPr lang="ru-RU" sz="2200" b="1" dirty="0" smtClean="0">
                <a:latin typeface="Arial Narrow" pitchFamily="34" charset="0"/>
              </a:rPr>
              <a:t>Марков Максим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smtClean="0">
                <a:latin typeface="Arial Narrow" pitchFamily="34" charset="0"/>
              </a:rPr>
              <a:t>Проценко Дмитрий Юрьевич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smtClean="0">
                <a:latin typeface="Arial Narrow" pitchFamily="34" charset="0"/>
              </a:rPr>
              <a:t>Холявин 	Николай</a:t>
            </a:r>
            <a:r>
              <a:rPr lang="ru-RU" sz="2200" dirty="0" smtClean="0">
                <a:latin typeface="Arial Narrow" pitchFamily="34" charset="0"/>
              </a:rPr>
              <a:t>,</a:t>
            </a:r>
            <a:r>
              <a:rPr lang="ru-RU" sz="2200" b="1" dirty="0" smtClean="0">
                <a:latin typeface="Arial Narrow" pitchFamily="34" charset="0"/>
              </a:rPr>
              <a:t> </a:t>
            </a:r>
            <a:r>
              <a:rPr lang="ru-RU" sz="2200" b="1" dirty="0" err="1" smtClean="0">
                <a:latin typeface="Arial Narrow" pitchFamily="34" charset="0"/>
              </a:rPr>
              <a:t>Цуциев</a:t>
            </a:r>
            <a:r>
              <a:rPr lang="ru-RU" sz="2200" b="1" dirty="0" smtClean="0">
                <a:latin typeface="Arial Narrow" pitchFamily="34" charset="0"/>
              </a:rPr>
              <a:t> Андрей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smtClean="0">
                <a:latin typeface="Arial Narrow" pitchFamily="34" charset="0"/>
              </a:rPr>
              <a:t>Кириллова Арина</a:t>
            </a:r>
            <a:r>
              <a:rPr lang="ru-RU" sz="2200" dirty="0" smtClean="0">
                <a:latin typeface="Arial Narrow" pitchFamily="34" charset="0"/>
              </a:rPr>
              <a:t>, </a:t>
            </a:r>
            <a:br>
              <a:rPr lang="ru-RU" sz="2200" dirty="0" smtClean="0">
                <a:latin typeface="Arial Narrow" pitchFamily="34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Arial Narrow" pitchFamily="34" charset="0"/>
              </a:rPr>
              <a:t>10</a:t>
            </a:r>
            <a:r>
              <a:rPr lang="ru-RU" sz="2200" dirty="0" smtClean="0">
                <a:latin typeface="Arial Narrow" pitchFamily="34" charset="0"/>
              </a:rPr>
              <a:t> класс, г. Санкт-Петербург</a:t>
            </a:r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544797" y="49817"/>
            <a:ext cx="7708627" cy="132921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«Информатика и </a:t>
            </a:r>
          </a:p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математическое моделирование»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55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701" y="1306226"/>
            <a:ext cx="8877299" cy="45243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charset="0"/>
                <a:ea typeface="Arial Narrow" charset="0"/>
                <a:cs typeface="Arial Narrow" charset="0"/>
              </a:rPr>
              <a:t>   Страны:</a:t>
            </a:r>
            <a:r>
              <a:rPr lang="en-US" sz="2400" b="1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Казахстан, Россия, Таиланд, ДНР, </a:t>
            </a:r>
            <a:b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</a:br>
            <a:r>
              <a:rPr lang="ru-RU" sz="2400" dirty="0" smtClean="0">
                <a:latin typeface="Arial Narrow" charset="0"/>
                <a:ea typeface="Arial Narrow" charset="0"/>
                <a:cs typeface="Arial Narrow" charset="0"/>
              </a:rPr>
              <a:t>     Южная Осетия, Швейцария, Сирия, Сербия</a:t>
            </a:r>
          </a:p>
          <a:p>
            <a:pPr algn="ctr"/>
            <a:endParaRPr lang="ru-RU" sz="2400" b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algn="ctr"/>
            <a:r>
              <a:rPr lang="ru-RU" sz="2400" b="1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sz="2400" b="1" dirty="0" smtClean="0"/>
              <a:t>Города</a:t>
            </a:r>
            <a:r>
              <a:rPr lang="ru-RU" sz="2400" dirty="0" smtClean="0"/>
              <a:t>:</a:t>
            </a:r>
            <a:r>
              <a:rPr lang="en-US" sz="2400" dirty="0" smtClean="0"/>
              <a:t> </a:t>
            </a:r>
            <a:r>
              <a:rPr lang="en-US" sz="2400" dirty="0" err="1" smtClean="0"/>
              <a:t>Nakhon</a:t>
            </a:r>
            <a:r>
              <a:rPr lang="en-US" sz="2400" dirty="0" smtClean="0"/>
              <a:t> </a:t>
            </a:r>
            <a:r>
              <a:rPr lang="en-US" sz="2400" dirty="0" err="1" smtClean="0"/>
              <a:t>Pathom</a:t>
            </a:r>
            <a:r>
              <a:rPr lang="ru-RU" sz="2400" dirty="0" smtClean="0"/>
              <a:t>, </a:t>
            </a:r>
            <a:r>
              <a:rPr lang="en-US" sz="2400" dirty="0" err="1" smtClean="0"/>
              <a:t>Rayong</a:t>
            </a:r>
            <a:r>
              <a:rPr lang="ru-RU" sz="2400" dirty="0" smtClean="0"/>
              <a:t>, </a:t>
            </a:r>
            <a:r>
              <a:rPr lang="en-US" sz="2400" dirty="0" err="1" smtClean="0"/>
              <a:t>Lattakia</a:t>
            </a:r>
            <a:r>
              <a:rPr lang="en-US" sz="2400" dirty="0" smtClean="0"/>
              <a:t>, </a:t>
            </a:r>
            <a:r>
              <a:rPr lang="en-US" sz="2400" dirty="0" err="1" smtClean="0"/>
              <a:t>Petnica</a:t>
            </a:r>
            <a:r>
              <a:rPr lang="en-US" sz="2400" dirty="0" smtClean="0"/>
              <a:t>, </a:t>
            </a:r>
            <a:r>
              <a:rPr lang="ru-RU" sz="2400" dirty="0" smtClean="0"/>
              <a:t> Владимир, Балаково, Барнаул, Владивосток, Владикавказ, Волжский, Волгоградская область, Дедовск, Долгопрудный, Жуковский, Ирбит, Киров, Липецк, Мирный, Москва, Мытищи, </a:t>
            </a:r>
            <a:r>
              <a:rPr lang="ru-RU" sz="2400" dirty="0" err="1" smtClean="0"/>
              <a:t>Наро-Фоминск</a:t>
            </a:r>
            <a:r>
              <a:rPr lang="ru-RU" sz="2400" dirty="0" smtClean="0"/>
              <a:t>, Нижний Новгород, Новосибирск, Ногинск, Санкт-Петербург, </a:t>
            </a:r>
            <a:r>
              <a:rPr lang="ru-RU" sz="2400" dirty="0" err="1" smtClean="0"/>
              <a:t>Саркан</a:t>
            </a:r>
            <a:r>
              <a:rPr lang="ru-RU" sz="2400" dirty="0" smtClean="0"/>
              <a:t>, Северодвинск, Сергиев Посад, Серпухов, Сухой Лог, Тверь, Уфа, Химки, Цхинвал, Щелково, Ярославль, д. Зайцево, Макеевка, п. </a:t>
            </a:r>
            <a:r>
              <a:rPr lang="ru-RU" sz="2400" dirty="0" err="1" smtClean="0"/>
              <a:t>Лунево</a:t>
            </a:r>
            <a:r>
              <a:rPr lang="ru-RU" sz="2400" dirty="0" smtClean="0"/>
              <a:t>, п. Теберда, Цюрих</a:t>
            </a:r>
          </a:p>
          <a:p>
            <a:pPr algn="ctr"/>
            <a:endParaRPr lang="ru-RU" sz="2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3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" y="9053"/>
            <a:ext cx="1454661" cy="1495746"/>
          </a:xfrm>
          <a:prstGeom prst="rect">
            <a:avLst/>
          </a:prstGeom>
        </p:spPr>
      </p:pic>
      <p:pic>
        <p:nvPicPr>
          <p:cNvPr id="4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544797" y="49817"/>
            <a:ext cx="7708627" cy="132921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«Информатика и </a:t>
            </a:r>
          </a:p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математическое моделирование»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0760" y="2468142"/>
            <a:ext cx="848495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endParaRPr lang="ru-RU" sz="2200" dirty="0" smtClean="0"/>
          </a:p>
          <a:p>
            <a:pPr marL="342900" indent="-342900" algn="ctr"/>
            <a:r>
              <a:rPr lang="en-US" sz="2200" dirty="0" smtClean="0">
                <a:solidFill>
                  <a:srgbClr val="0070C0"/>
                </a:solidFill>
              </a:rPr>
              <a:t>For the social orientation of the project</a:t>
            </a:r>
          </a:p>
          <a:p>
            <a:pPr marL="342900" indent="-342900" algn="ctr"/>
            <a:r>
              <a:rPr lang="ru-RU" sz="2200" dirty="0" smtClean="0"/>
              <a:t>«</a:t>
            </a:r>
            <a:r>
              <a:rPr lang="en-US" sz="2200" dirty="0" smtClean="0"/>
              <a:t>Comparing </a:t>
            </a:r>
            <a:r>
              <a:rPr lang="en-US" sz="2400" dirty="0" smtClean="0"/>
              <a:t>different mechanisms for refreshing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 letters in refreshable </a:t>
            </a:r>
            <a:r>
              <a:rPr lang="en-US" sz="2400" dirty="0" err="1" smtClean="0"/>
              <a:t>braille</a:t>
            </a:r>
            <a:r>
              <a:rPr lang="en-US" sz="2400" dirty="0" smtClean="0"/>
              <a:t> displays</a:t>
            </a:r>
            <a:r>
              <a:rPr lang="ru-RU" sz="2400" dirty="0" smtClean="0"/>
              <a:t>»</a:t>
            </a:r>
          </a:p>
          <a:p>
            <a:pPr marL="342900" indent="-342900" algn="ctr" defTabSz="360000"/>
            <a:r>
              <a:rPr lang="ru-RU" sz="2400" b="1" dirty="0" smtClean="0"/>
              <a:t>		</a:t>
            </a:r>
            <a:r>
              <a:rPr lang="en-US" sz="2400" b="1" dirty="0" err="1" smtClean="0"/>
              <a:t>Massoud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Haidar</a:t>
            </a:r>
            <a:r>
              <a:rPr lang="ru-RU" sz="2400" dirty="0" smtClean="0"/>
              <a:t>, </a:t>
            </a:r>
            <a:r>
              <a:rPr lang="en-US" sz="2400" dirty="0" smtClean="0"/>
              <a:t>Syria</a:t>
            </a:r>
            <a:endParaRPr lang="ru-RU" sz="2400" dirty="0" smtClean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72304" y="1416462"/>
            <a:ext cx="461120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Специальный приз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55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0634" y="742384"/>
            <a:ext cx="5203472" cy="763654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Похвальные грамоты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6186" y="1557196"/>
            <a:ext cx="889011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dirty="0" smtClean="0">
                <a:solidFill>
                  <a:srgbClr val="0070C0"/>
                </a:solidFill>
              </a:rPr>
              <a:t>За любопытное методическое исследование</a:t>
            </a:r>
            <a:endParaRPr lang="ru-RU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«Вневписанная окружность»</a:t>
            </a:r>
          </a:p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 	 </a:t>
            </a:r>
            <a:r>
              <a:rPr lang="ru-RU" b="1" dirty="0" smtClean="0">
                <a:latin typeface="Arial Narrow" pitchFamily="34" charset="0"/>
              </a:rPr>
              <a:t>Давыдова Ольга</a:t>
            </a:r>
            <a:r>
              <a:rPr lang="ru-RU" dirty="0" smtClean="0">
                <a:latin typeface="Arial Narrow" pitchFamily="34" charset="0"/>
              </a:rPr>
              <a:t>, 8 класс, г. Балаково</a:t>
            </a:r>
          </a:p>
          <a:p>
            <a:pPr marL="342900" indent="-342900" algn="ctr" defTabSz="270000"/>
            <a:endParaRPr lang="ru-RU" sz="4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«Экспериментальное доказательство теоремы о минимальном числе рёбер изгибаемой и скручиваемой многогранной поверхности Мёбиуса»</a:t>
            </a:r>
          </a:p>
          <a:p>
            <a:pPr marL="342900" indent="-342900" algn="ctr" defTabSz="270000"/>
            <a:endParaRPr lang="ru-RU" sz="4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dirty="0" smtClean="0">
                <a:solidFill>
                  <a:srgbClr val="0070C0"/>
                </a:solidFill>
              </a:rPr>
              <a:t>За интересное практическое применение топологии</a:t>
            </a:r>
            <a:endParaRPr lang="ru-RU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marL="342900" indent="-342900" algn="ctr" defTabSz="270000"/>
            <a:r>
              <a:rPr lang="ru-RU" b="1" dirty="0" smtClean="0">
                <a:latin typeface="Arial Narrow" pitchFamily="34" charset="0"/>
              </a:rPr>
              <a:t>	</a:t>
            </a:r>
            <a:r>
              <a:rPr lang="ru-RU" dirty="0" smtClean="0">
                <a:latin typeface="Arial Narrow" pitchFamily="34" charset="0"/>
              </a:rPr>
              <a:t> </a:t>
            </a:r>
            <a:r>
              <a:rPr lang="ru-RU" b="1" dirty="0" smtClean="0">
                <a:latin typeface="Arial Narrow" pitchFamily="34" charset="0"/>
              </a:rPr>
              <a:t>Арутюнова Екатерина</a:t>
            </a:r>
            <a:r>
              <a:rPr lang="ru-RU" dirty="0" smtClean="0">
                <a:latin typeface="Arial Narrow" pitchFamily="34" charset="0"/>
              </a:rPr>
              <a:t>, 10 класс, г. Жуковский</a:t>
            </a:r>
          </a:p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«Обратная формула вычисления корней квадратного уравнения»</a:t>
            </a:r>
          </a:p>
          <a:p>
            <a:pPr marL="342900" indent="-342900" algn="ctr" defTabSz="270000"/>
            <a:endParaRPr lang="ru-RU" sz="4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dirty="0" smtClean="0">
                <a:solidFill>
                  <a:srgbClr val="0070C0"/>
                </a:solidFill>
              </a:rPr>
              <a:t>За новый взгляд на известный объект</a:t>
            </a:r>
            <a:endParaRPr lang="ru-RU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marL="342900" indent="-342900" algn="ctr" defTabSz="270000"/>
            <a:r>
              <a:rPr lang="ru-RU" b="1" dirty="0" smtClean="0">
                <a:latin typeface="Arial Narrow" pitchFamily="34" charset="0"/>
              </a:rPr>
              <a:t>	</a:t>
            </a:r>
            <a:r>
              <a:rPr lang="ru-RU" dirty="0" smtClean="0">
                <a:latin typeface="Arial Narrow" pitchFamily="34" charset="0"/>
              </a:rPr>
              <a:t> </a:t>
            </a:r>
            <a:r>
              <a:rPr lang="ru-RU" b="1" dirty="0" smtClean="0">
                <a:latin typeface="Arial Narrow" pitchFamily="34" charset="0"/>
              </a:rPr>
              <a:t>Конышев Даниил</a:t>
            </a:r>
            <a:r>
              <a:rPr lang="ru-RU" dirty="0" smtClean="0">
                <a:latin typeface="Arial Narrow" pitchFamily="34" charset="0"/>
              </a:rPr>
              <a:t>, 9 класс,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ru-RU" dirty="0" smtClean="0">
                <a:latin typeface="Arial Narrow" pitchFamily="34" charset="0"/>
              </a:rPr>
              <a:t>г. Ирбит</a:t>
            </a:r>
          </a:p>
          <a:p>
            <a:pPr marL="342900" indent="-342900" algn="ctr" defTabSz="270000"/>
            <a:endParaRPr lang="ru-RU" sz="4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dirty="0" smtClean="0">
                <a:solidFill>
                  <a:srgbClr val="0070C0"/>
                </a:solidFill>
              </a:rPr>
              <a:t>За самостоятельный вывод замечательных комбинаторных соотношений</a:t>
            </a:r>
            <a:endParaRPr lang="ru-RU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«Разбиение натурального числа на два, на три и на четыре слагаемых»</a:t>
            </a:r>
          </a:p>
          <a:p>
            <a:pPr marL="342900" indent="-342900" algn="ctr" defTabSz="270000"/>
            <a:r>
              <a:rPr lang="ru-RU" b="1" dirty="0" smtClean="0">
                <a:latin typeface="Arial Narrow" pitchFamily="34" charset="0"/>
              </a:rPr>
              <a:t>	</a:t>
            </a:r>
            <a:r>
              <a:rPr lang="ru-RU" dirty="0" smtClean="0">
                <a:latin typeface="Arial Narrow" pitchFamily="34" charset="0"/>
              </a:rPr>
              <a:t> </a:t>
            </a:r>
            <a:r>
              <a:rPr lang="ru-RU" b="1" dirty="0" smtClean="0">
                <a:latin typeface="Arial Narrow" pitchFamily="34" charset="0"/>
              </a:rPr>
              <a:t>Калмыкова Александра</a:t>
            </a:r>
            <a:r>
              <a:rPr lang="ru-RU" dirty="0" smtClean="0">
                <a:latin typeface="Arial Narrow" pitchFamily="34" charset="0"/>
              </a:rPr>
              <a:t>, 10 класс, г. Сергиев Посад</a:t>
            </a:r>
          </a:p>
          <a:p>
            <a:pPr marL="342900" indent="-342900" algn="ctr" defTabSz="270000"/>
            <a:endParaRPr lang="ru-RU" sz="4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dirty="0" smtClean="0">
                <a:solidFill>
                  <a:srgbClr val="0070C0"/>
                </a:solidFill>
              </a:rPr>
              <a:t>За необычный компьютерный эксперимент</a:t>
            </a:r>
            <a:endParaRPr lang="ru-RU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«Теория кос и периодические решения задачи трёх тел»</a:t>
            </a:r>
          </a:p>
          <a:p>
            <a:pPr marL="342900" indent="-342900" algn="ctr" defTabSz="270000"/>
            <a:r>
              <a:rPr lang="ru-RU" dirty="0" smtClean="0">
                <a:latin typeface="Arial Narrow" pitchFamily="34" charset="0"/>
              </a:rPr>
              <a:t>	 </a:t>
            </a:r>
            <a:r>
              <a:rPr lang="ru-RU" b="1" dirty="0" smtClean="0">
                <a:latin typeface="Arial Narrow" pitchFamily="34" charset="0"/>
              </a:rPr>
              <a:t>Кильдеева </a:t>
            </a:r>
            <a:r>
              <a:rPr lang="ru-RU" b="1" dirty="0" err="1" smtClean="0">
                <a:latin typeface="Arial Narrow" pitchFamily="34" charset="0"/>
              </a:rPr>
              <a:t>Аделина</a:t>
            </a:r>
            <a:r>
              <a:rPr lang="ru-RU" dirty="0" smtClean="0">
                <a:latin typeface="Arial Narrow" pitchFamily="34" charset="0"/>
              </a:rPr>
              <a:t>, 8 класс, г. Щёлково </a:t>
            </a:r>
          </a:p>
          <a:p>
            <a:pPr marL="342900" indent="-342900" defTabSz="270000"/>
            <a:r>
              <a:rPr lang="ru-RU" sz="2200" dirty="0" smtClean="0"/>
              <a:t>	</a:t>
            </a:r>
          </a:p>
          <a:p>
            <a:pPr marL="342900" indent="-342900" defTabSz="270000"/>
            <a:endParaRPr lang="ru-RU" sz="2200" dirty="0"/>
          </a:p>
        </p:txBody>
      </p:sp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255348" y="294588"/>
            <a:ext cx="5648327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1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«Математика»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10856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06" y="18106"/>
            <a:ext cx="1642533" cy="164253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861162" y="676090"/>
            <a:ext cx="5431820" cy="97164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III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8202" y="2338218"/>
            <a:ext cx="87159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200" dirty="0" smtClean="0"/>
              <a:t>«</a:t>
            </a:r>
            <a:r>
              <a:rPr lang="ru-RU" sz="2200" dirty="0" smtClean="0">
                <a:latin typeface="Arial Narrow" pitchFamily="34" charset="0"/>
                <a:cs typeface="Arial" pitchFamily="34" charset="0"/>
              </a:rPr>
              <a:t>Бинарные операции и логарифмические</a:t>
            </a:r>
            <a:r>
              <a:rPr lang="en-US" sz="2200" dirty="0" smtClean="0">
                <a:latin typeface="Arial Narrow" pitchFamily="34" charset="0"/>
                <a:cs typeface="Arial" pitchFamily="34" charset="0"/>
              </a:rPr>
              <a:t/>
            </a:r>
            <a:br>
              <a:rPr lang="en-US" sz="2200" dirty="0" smtClean="0">
                <a:latin typeface="Arial Narrow" pitchFamily="34" charset="0"/>
                <a:cs typeface="Arial" pitchFamily="34" charset="0"/>
              </a:rPr>
            </a:br>
            <a:r>
              <a:rPr lang="ru-RU" sz="2200" dirty="0" smtClean="0">
                <a:latin typeface="Arial Narrow" pitchFamily="34" charset="0"/>
                <a:cs typeface="Arial" pitchFamily="34" charset="0"/>
              </a:rPr>
              <a:t> расширения </a:t>
            </a:r>
            <a:r>
              <a:rPr lang="en-US" sz="22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200" dirty="0" smtClean="0">
                <a:latin typeface="Arial Narrow" pitchFamily="34" charset="0"/>
                <a:cs typeface="Arial" pitchFamily="34" charset="0"/>
              </a:rPr>
              <a:t>поля вещественных чисел»</a:t>
            </a: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  <a:cs typeface="Arial" pitchFamily="34" charset="0"/>
              </a:rPr>
              <a:t> 	 </a:t>
            </a:r>
            <a:r>
              <a:rPr lang="ru-RU" sz="2200" b="1" dirty="0" smtClean="0">
                <a:latin typeface="Arial Narrow" pitchFamily="34" charset="0"/>
                <a:cs typeface="Arial" pitchFamily="34" charset="0"/>
              </a:rPr>
              <a:t>Насонов Иван</a:t>
            </a:r>
            <a:r>
              <a:rPr lang="ru-RU" sz="2200" dirty="0" smtClean="0">
                <a:latin typeface="Arial Narrow" pitchFamily="34" charset="0"/>
                <a:cs typeface="Arial" pitchFamily="34" charset="0"/>
              </a:rPr>
              <a:t>, </a:t>
            </a:r>
            <a:r>
              <a:rPr lang="ru-RU" sz="2200" b="1" dirty="0" err="1" smtClean="0">
                <a:latin typeface="Arial Narrow" pitchFamily="34" charset="0"/>
                <a:cs typeface="Arial" pitchFamily="34" charset="0"/>
              </a:rPr>
              <a:t>Моляков</a:t>
            </a:r>
            <a:r>
              <a:rPr lang="ru-RU" sz="2200" b="1" dirty="0" smtClean="0">
                <a:latin typeface="Arial Narrow" pitchFamily="34" charset="0"/>
                <a:cs typeface="Arial" pitchFamily="34" charset="0"/>
              </a:rPr>
              <a:t> Александр</a:t>
            </a:r>
            <a:r>
              <a:rPr lang="ru-RU" sz="2200" dirty="0" smtClean="0">
                <a:latin typeface="Arial Narrow" pitchFamily="34" charset="0"/>
                <a:cs typeface="Arial" pitchFamily="34" charset="0"/>
              </a:rPr>
              <a:t>, 8 класс, г. Липецк</a:t>
            </a:r>
            <a:endParaRPr lang="en-US" sz="2200" dirty="0" smtClean="0">
              <a:latin typeface="Arial Narrow" pitchFamily="34" charset="0"/>
              <a:cs typeface="Arial" pitchFamily="34" charset="0"/>
            </a:endParaRP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  <a:cs typeface="Arial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  <a:cs typeface="Arial" pitchFamily="34" charset="0"/>
              </a:rPr>
              <a:t>«Обобщение неравенства Гёльдера»</a:t>
            </a:r>
          </a:p>
          <a:p>
            <a:pPr marL="342900" indent="-342900" algn="ctr" defTabSz="270000"/>
            <a:r>
              <a:rPr lang="ru-RU" sz="2200" b="1" dirty="0" smtClean="0">
                <a:latin typeface="Arial Narrow" pitchFamily="34" charset="0"/>
                <a:cs typeface="Arial" pitchFamily="34" charset="0"/>
              </a:rPr>
              <a:t>	</a:t>
            </a:r>
            <a:r>
              <a:rPr lang="ru-RU" sz="22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latin typeface="Arial Narrow" pitchFamily="34" charset="0"/>
                <a:cs typeface="Arial" pitchFamily="34" charset="0"/>
              </a:rPr>
              <a:t>Чистиков Илья</a:t>
            </a:r>
            <a:r>
              <a:rPr lang="ru-RU" sz="2200" dirty="0" smtClean="0">
                <a:latin typeface="Arial Narrow" pitchFamily="34" charset="0"/>
                <a:cs typeface="Arial" pitchFamily="34" charset="0"/>
              </a:rPr>
              <a:t>, 11 класс, г. Санкт-Петербург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373049" y="54348"/>
            <a:ext cx="6046679" cy="101398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1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«Математика»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10856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36837" y="45296"/>
            <a:ext cx="6001413" cy="95964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1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«Математика»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060334" y="703272"/>
            <a:ext cx="4526474" cy="853951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9670" y="2346161"/>
            <a:ext cx="87159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200" dirty="0" smtClean="0"/>
              <a:t>«</a:t>
            </a:r>
            <a:r>
              <a:rPr lang="ru-RU" sz="2400" dirty="0" smtClean="0">
                <a:latin typeface="Arial Narrow" pitchFamily="34" charset="0"/>
              </a:rPr>
              <a:t>Теорема </a:t>
            </a:r>
            <a:r>
              <a:rPr lang="ru-RU" sz="2400" dirty="0" err="1" smtClean="0">
                <a:latin typeface="Arial Narrow" pitchFamily="34" charset="0"/>
              </a:rPr>
              <a:t>Штейнера-Лемуса</a:t>
            </a:r>
            <a:r>
              <a:rPr lang="ru-RU" sz="2400" dirty="0" smtClean="0">
                <a:latin typeface="Arial Narrow" pitchFamily="34" charset="0"/>
              </a:rPr>
              <a:t> в четырехугольнике»</a:t>
            </a:r>
          </a:p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 	 </a:t>
            </a:r>
            <a:r>
              <a:rPr lang="ru-RU" sz="2400" b="1" dirty="0" smtClean="0">
                <a:latin typeface="Arial Narrow" pitchFamily="34" charset="0"/>
              </a:rPr>
              <a:t>Романов Игнат</a:t>
            </a:r>
            <a:r>
              <a:rPr lang="ru-RU" sz="2400" dirty="0" smtClean="0">
                <a:latin typeface="Arial Narrow" pitchFamily="34" charset="0"/>
              </a:rPr>
              <a:t>, 10 класс, г. Москва</a:t>
            </a:r>
            <a:endParaRPr lang="en-US" sz="2400" dirty="0" smtClean="0">
              <a:latin typeface="Arial Narrow" pitchFamily="34" charset="0"/>
            </a:endParaRPr>
          </a:p>
          <a:p>
            <a:pPr marL="342900" indent="-342900" algn="ctr" defTabSz="270000"/>
            <a:endParaRPr lang="ru-RU" sz="24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«Аналоги тождеств </a:t>
            </a:r>
            <a:r>
              <a:rPr lang="ru-RU" sz="2400" dirty="0" err="1" smtClean="0">
                <a:latin typeface="Arial Narrow" pitchFamily="34" charset="0"/>
              </a:rPr>
              <a:t>Рамануджана</a:t>
            </a:r>
            <a:r>
              <a:rPr lang="ru-RU" sz="2400" dirty="0" smtClean="0">
                <a:latin typeface="Arial Narrow" pitchFamily="34" charset="0"/>
              </a:rPr>
              <a:t>»</a:t>
            </a:r>
          </a:p>
          <a:p>
            <a:pPr marL="342900" indent="-342900" algn="ctr" defTabSz="270000"/>
            <a:r>
              <a:rPr lang="ru-RU" sz="2400" b="1" dirty="0" smtClean="0">
                <a:latin typeface="Arial Narrow" pitchFamily="34" charset="0"/>
              </a:rPr>
              <a:t>	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b="1" dirty="0" smtClean="0">
                <a:latin typeface="Arial Narrow" pitchFamily="34" charset="0"/>
              </a:rPr>
              <a:t>Арутюнян Карен</a:t>
            </a:r>
            <a:r>
              <a:rPr lang="ru-RU" sz="2400" dirty="0" smtClean="0">
                <a:latin typeface="Arial Narrow" pitchFamily="34" charset="0"/>
              </a:rPr>
              <a:t>, 10 класс, г. Сергиев Посад</a:t>
            </a:r>
          </a:p>
        </p:txBody>
      </p:sp>
    </p:spTree>
    <p:extLst>
      <p:ext uri="{BB962C8B-B14F-4D97-AF65-F5344CB8AC3E}">
        <p14:creationId xmlns="" xmlns:p14="http://schemas.microsoft.com/office/powerpoint/2010/main" val="10856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409262" y="312695"/>
            <a:ext cx="5539685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1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«Математика»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906427" y="884313"/>
            <a:ext cx="422906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015" y="2391429"/>
            <a:ext cx="8715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400" dirty="0" smtClean="0"/>
              <a:t>«</a:t>
            </a:r>
            <a:r>
              <a:rPr lang="en-US" sz="2400" dirty="0" smtClean="0"/>
              <a:t>MN-</a:t>
            </a:r>
            <a:r>
              <a:rPr lang="ru-RU" sz="2400" dirty="0" smtClean="0"/>
              <a:t>выпуклые функции» </a:t>
            </a:r>
            <a:endParaRPr lang="en-US" sz="2400" dirty="0" smtClean="0"/>
          </a:p>
          <a:p>
            <a:pPr marL="342900" indent="-342900" algn="ctr" defTabSz="270000"/>
            <a:r>
              <a:rPr lang="ru-RU" sz="2400" b="1" dirty="0" err="1" smtClean="0"/>
              <a:t>Стрельцова</a:t>
            </a:r>
            <a:r>
              <a:rPr lang="ru-RU" sz="2400" b="1" dirty="0" smtClean="0"/>
              <a:t> Александрина</a:t>
            </a:r>
            <a:endParaRPr lang="ru-RU" sz="2400" dirty="0" smtClean="0"/>
          </a:p>
          <a:p>
            <a:pPr marL="342900" indent="-342900" algn="ctr" defTabSz="270000"/>
            <a:r>
              <a:rPr lang="ru-RU" sz="2400" dirty="0" smtClean="0"/>
              <a:t>11 класс, г. Санкт-Петербург</a:t>
            </a:r>
          </a:p>
        </p:txBody>
      </p:sp>
    </p:spTree>
    <p:extLst>
      <p:ext uri="{BB962C8B-B14F-4D97-AF65-F5344CB8AC3E}">
        <p14:creationId xmlns="" xmlns:p14="http://schemas.microsoft.com/office/powerpoint/2010/main" val="10856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169325" y="941230"/>
            <a:ext cx="5673893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Похвальные грамоты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9026" y="1839168"/>
            <a:ext cx="871598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«Выделение гелия из природного газа»</a:t>
            </a: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 	</a:t>
            </a:r>
            <a:r>
              <a:rPr lang="ru-RU" sz="2200" b="1" dirty="0" smtClean="0">
                <a:latin typeface="Arial Narrow" pitchFamily="34" charset="0"/>
              </a:rPr>
              <a:t>Таран Михаил</a:t>
            </a:r>
            <a:r>
              <a:rPr lang="ru-RU" sz="2200" dirty="0" smtClean="0">
                <a:latin typeface="Arial Narrow" pitchFamily="34" charset="0"/>
              </a:rPr>
              <a:t>, 10 класс, г. Москва</a:t>
            </a: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«Влияние шероховатости поверхности на величину твёрдости, </a:t>
            </a:r>
            <a:br>
              <a:rPr lang="ru-RU" sz="2200" dirty="0" smtClean="0">
                <a:latin typeface="Arial Narrow" pitchFamily="34" charset="0"/>
              </a:rPr>
            </a:br>
            <a:r>
              <a:rPr lang="ru-RU" sz="2200" dirty="0" smtClean="0">
                <a:latin typeface="Arial Narrow" pitchFamily="34" charset="0"/>
              </a:rPr>
              <a:t>измеренную методом </a:t>
            </a:r>
            <a:r>
              <a:rPr lang="ru-RU" sz="2200" dirty="0" err="1" smtClean="0">
                <a:latin typeface="Arial Narrow" pitchFamily="34" charset="0"/>
              </a:rPr>
              <a:t>наноиндентирования</a:t>
            </a:r>
            <a:r>
              <a:rPr lang="ru-RU" sz="2200" dirty="0" smtClean="0">
                <a:latin typeface="Arial Narrow" pitchFamily="34" charset="0"/>
              </a:rPr>
              <a:t>»</a:t>
            </a:r>
          </a:p>
          <a:p>
            <a:pPr marL="342900" indent="-342900" algn="ctr" defTabSz="270000"/>
            <a:r>
              <a:rPr lang="ru-RU" sz="2200" b="1" dirty="0" smtClean="0">
                <a:latin typeface="Arial Narrow" pitchFamily="34" charset="0"/>
              </a:rPr>
              <a:t>	Рощин Иван</a:t>
            </a:r>
            <a:r>
              <a:rPr lang="ru-RU" sz="2200" dirty="0" smtClean="0">
                <a:latin typeface="Arial Narrow" pitchFamily="34" charset="0"/>
              </a:rPr>
              <a:t>, 11 класс, г. Барнаул</a:t>
            </a: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«Разрыв капли на вращающемся диске»</a:t>
            </a: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	</a:t>
            </a:r>
            <a:r>
              <a:rPr lang="ru-RU" sz="2200" b="1" dirty="0" smtClean="0">
                <a:latin typeface="Arial Narrow" pitchFamily="34" charset="0"/>
              </a:rPr>
              <a:t>Ефимов Николай</a:t>
            </a:r>
            <a:r>
              <a:rPr lang="ru-RU" sz="2200" dirty="0" smtClean="0">
                <a:latin typeface="Arial Narrow" pitchFamily="34" charset="0"/>
              </a:rPr>
              <a:t>, 10 класс, Москва</a:t>
            </a:r>
            <a:r>
              <a:rPr lang="ru-RU" sz="2200" dirty="0" smtClean="0"/>
              <a:t>	</a:t>
            </a:r>
            <a:endParaRPr lang="ru-RU" sz="2200" dirty="0" smtClean="0"/>
          </a:p>
          <a:p>
            <a:pPr marL="342900" indent="-342900" algn="ctr" defTabSz="270000"/>
            <a:endParaRPr lang="ru-RU" sz="2200" dirty="0" smtClean="0"/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«Магнитооптическая модуляция светового сигнала с помощью</a:t>
            </a:r>
            <a:br>
              <a:rPr lang="ru-RU" sz="2200" dirty="0" smtClean="0">
                <a:latin typeface="Arial Narrow" pitchFamily="34" charset="0"/>
              </a:rPr>
            </a:br>
            <a:r>
              <a:rPr lang="ru-RU" sz="2200" dirty="0" smtClean="0">
                <a:latin typeface="Arial Narrow" pitchFamily="34" charset="0"/>
              </a:rPr>
              <a:t> магнитной жидкости на основе пластинчатых магнитотвёрдых </a:t>
            </a:r>
            <a:r>
              <a:rPr lang="ru-RU" sz="2200" dirty="0" err="1" smtClean="0">
                <a:latin typeface="Arial Narrow" pitchFamily="34" charset="0"/>
              </a:rPr>
              <a:t>наночастиц</a:t>
            </a:r>
            <a:r>
              <a:rPr lang="ru-RU" sz="2200" dirty="0" smtClean="0">
                <a:latin typeface="Arial Narrow" pitchFamily="34" charset="0"/>
              </a:rPr>
              <a:t>»</a:t>
            </a:r>
          </a:p>
          <a:p>
            <a:pPr marL="342900" indent="-342900" algn="ctr" defTabSz="270000"/>
            <a:r>
              <a:rPr lang="ru-RU" sz="2200" b="1" dirty="0" smtClean="0">
                <a:latin typeface="Arial Narrow" pitchFamily="34" charset="0"/>
              </a:rPr>
              <a:t>	</a:t>
            </a:r>
            <a:r>
              <a:rPr lang="ru-RU" sz="2200" b="1" dirty="0" err="1" smtClean="0">
                <a:latin typeface="Arial Narrow" pitchFamily="34" charset="0"/>
              </a:rPr>
              <a:t>Деянков</a:t>
            </a:r>
            <a:r>
              <a:rPr lang="ru-RU" sz="2200" b="1" dirty="0" smtClean="0">
                <a:latin typeface="Arial Narrow" pitchFamily="34" charset="0"/>
              </a:rPr>
              <a:t> Данила</a:t>
            </a:r>
            <a:r>
              <a:rPr lang="ru-RU" sz="2200" dirty="0" smtClean="0">
                <a:latin typeface="Arial Narrow" pitchFamily="34" charset="0"/>
              </a:rPr>
              <a:t>, 10 класс, Москва</a:t>
            </a:r>
          </a:p>
          <a:p>
            <a:pPr marL="342900" indent="-342900" algn="ctr" defTabSz="270000"/>
            <a:endParaRPr lang="ru-RU" sz="2200" dirty="0" smtClean="0"/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" y="9053"/>
            <a:ext cx="1642533" cy="164253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797650" y="175986"/>
            <a:ext cx="4662405" cy="87421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1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«Физика»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9172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01402" y="901713"/>
            <a:ext cx="4576347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III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015" y="1866328"/>
            <a:ext cx="871598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«Разработка элементов направленного вывода излучения из полупроводниковых </a:t>
            </a:r>
            <a:r>
              <a:rPr lang="ru-RU" sz="2200" dirty="0" err="1" smtClean="0">
                <a:latin typeface="Arial Narrow" pitchFamily="34" charset="0"/>
              </a:rPr>
              <a:t>микрорезонаторов</a:t>
            </a:r>
            <a:r>
              <a:rPr lang="ru-RU" sz="2200" dirty="0" smtClean="0">
                <a:latin typeface="Arial Narrow" pitchFamily="34" charset="0"/>
              </a:rPr>
              <a:t>»</a:t>
            </a: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 	</a:t>
            </a:r>
            <a:r>
              <a:rPr lang="ru-RU" sz="2200" b="1" dirty="0" err="1" smtClean="0">
                <a:latin typeface="Arial Narrow" pitchFamily="34" charset="0"/>
              </a:rPr>
              <a:t>Левдик</a:t>
            </a:r>
            <a:r>
              <a:rPr lang="ru-RU" sz="2200" b="1" dirty="0" smtClean="0">
                <a:latin typeface="Arial Narrow" pitchFamily="34" charset="0"/>
              </a:rPr>
              <a:t> Евгений</a:t>
            </a:r>
            <a:r>
              <a:rPr lang="ru-RU" sz="2200" dirty="0" smtClean="0">
                <a:latin typeface="Arial Narrow" pitchFamily="34" charset="0"/>
              </a:rPr>
              <a:t>, </a:t>
            </a:r>
            <a:r>
              <a:rPr lang="ru-RU" sz="2200" b="1" dirty="0" smtClean="0">
                <a:latin typeface="Arial Narrow" pitchFamily="34" charset="0"/>
              </a:rPr>
              <a:t>Ярков Алексей</a:t>
            </a:r>
            <a:r>
              <a:rPr lang="ru-RU" sz="2200" dirty="0" smtClean="0">
                <a:latin typeface="Arial Narrow" pitchFamily="34" charset="0"/>
              </a:rPr>
              <a:t>, 11 класс, г. Санкт-Петербург</a:t>
            </a: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«Регулирование химической активности железа магнитным полем»</a:t>
            </a:r>
          </a:p>
          <a:p>
            <a:pPr marL="342900" indent="-342900" algn="ctr" defTabSz="270000"/>
            <a:r>
              <a:rPr lang="ru-RU" sz="2200" b="1" dirty="0" smtClean="0">
                <a:latin typeface="Arial Narrow" pitchFamily="34" charset="0"/>
              </a:rPr>
              <a:t>	Бурова Дарья Николаевна</a:t>
            </a:r>
            <a:r>
              <a:rPr lang="ru-RU" sz="2200" dirty="0" smtClean="0">
                <a:latin typeface="Arial Narrow" pitchFamily="34" charset="0"/>
              </a:rPr>
              <a:t>, 9 класс, г. Сергиев Посад</a:t>
            </a: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</a:t>
            </a:r>
            <a:r>
              <a:rPr lang="en-US" sz="2200" dirty="0" smtClean="0">
                <a:latin typeface="Arial Narrow" pitchFamily="34" charset="0"/>
              </a:rPr>
              <a:t>Investigating the Behavior of Coin on the Strongly</a:t>
            </a:r>
            <a:r>
              <a:rPr lang="ru-RU" sz="2200" dirty="0" smtClean="0">
                <a:latin typeface="Arial Narrow" pitchFamily="34" charset="0"/>
              </a:rPr>
              <a:t/>
            </a:r>
            <a:br>
              <a:rPr lang="ru-RU" sz="2200" dirty="0" smtClean="0">
                <a:latin typeface="Arial Narrow" pitchFamily="34" charset="0"/>
              </a:rPr>
            </a:br>
            <a:r>
              <a:rPr lang="en-US" sz="2200" dirty="0" smtClean="0">
                <a:latin typeface="Arial Narrow" pitchFamily="34" charset="0"/>
              </a:rPr>
              <a:t> Cooled Bottle by using  Gay </a:t>
            </a:r>
            <a:r>
              <a:rPr lang="en-US" sz="2200" dirty="0" err="1" smtClean="0">
                <a:latin typeface="Arial Narrow" pitchFamily="34" charset="0"/>
              </a:rPr>
              <a:t>Lussac’s</a:t>
            </a:r>
            <a:r>
              <a:rPr lang="en-US" sz="2200" dirty="0" smtClean="0">
                <a:latin typeface="Arial Narrow" pitchFamily="34" charset="0"/>
              </a:rPr>
              <a:t> Law</a:t>
            </a:r>
            <a:r>
              <a:rPr lang="ru-RU" sz="2200" dirty="0" smtClean="0">
                <a:latin typeface="Arial Narrow" pitchFamily="34" charset="0"/>
              </a:rPr>
              <a:t>»</a:t>
            </a: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	</a:t>
            </a:r>
            <a:r>
              <a:rPr lang="en-US" sz="2200" b="1" dirty="0" err="1" smtClean="0">
                <a:latin typeface="Arial Narrow" pitchFamily="34" charset="0"/>
              </a:rPr>
              <a:t>Tanalikhit</a:t>
            </a:r>
            <a:r>
              <a:rPr lang="en-US" sz="2200" b="1" dirty="0" smtClean="0">
                <a:latin typeface="Arial Narrow" pitchFamily="34" charset="0"/>
              </a:rPr>
              <a:t> </a:t>
            </a:r>
            <a:r>
              <a:rPr lang="en-US" sz="2200" b="1" dirty="0" err="1" smtClean="0">
                <a:latin typeface="Arial Narrow" pitchFamily="34" charset="0"/>
              </a:rPr>
              <a:t>Pattarapon</a:t>
            </a:r>
            <a:r>
              <a:rPr lang="ru-RU" sz="2200" dirty="0" smtClean="0">
                <a:latin typeface="Arial Narrow" pitchFamily="34" charset="0"/>
              </a:rPr>
              <a:t>, 10 класс, </a:t>
            </a:r>
            <a:r>
              <a:rPr lang="en-US" sz="2200" dirty="0" smtClean="0">
                <a:latin typeface="Arial Narrow" pitchFamily="34" charset="0"/>
              </a:rPr>
              <a:t>Thailand, </a:t>
            </a:r>
            <a:r>
              <a:rPr lang="en-US" sz="2200" dirty="0" err="1" smtClean="0">
                <a:latin typeface="Arial Narrow" pitchFamily="34" charset="0"/>
              </a:rPr>
              <a:t>Rayong</a:t>
            </a:r>
            <a:endParaRPr lang="ru-RU" sz="2200" dirty="0" smtClean="0">
              <a:latin typeface="Arial Narrow" pitchFamily="34" charset="0"/>
            </a:endParaRPr>
          </a:p>
          <a:p>
            <a:pPr marL="342900" indent="-342900" defTabSz="270000"/>
            <a:r>
              <a:rPr lang="ru-RU" sz="2200" dirty="0" smtClean="0"/>
              <a:t>	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797650" y="175986"/>
            <a:ext cx="4662405" cy="87421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1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«Физика»</a:t>
            </a:r>
          </a:p>
        </p:txBody>
      </p:sp>
      <p:pic>
        <p:nvPicPr>
          <p:cNvPr id="7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3" y="18106"/>
            <a:ext cx="1642533" cy="1642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361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39701" y="775673"/>
            <a:ext cx="506522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</a:t>
            </a:r>
            <a:r>
              <a:rPr lang="en-US" sz="3600" dirty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4822" y="2074571"/>
            <a:ext cx="87159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«Левитация </a:t>
            </a:r>
            <a:r>
              <a:rPr lang="ru-RU" sz="2200" dirty="0" err="1" smtClean="0">
                <a:latin typeface="Arial Narrow" pitchFamily="34" charset="0"/>
              </a:rPr>
              <a:t>некипящей</a:t>
            </a:r>
            <a:r>
              <a:rPr lang="ru-RU" sz="2200" dirty="0" smtClean="0">
                <a:latin typeface="Arial Narrow" pitchFamily="34" charset="0"/>
              </a:rPr>
              <a:t> капли над горячей жидкостью»</a:t>
            </a:r>
          </a:p>
          <a:p>
            <a:pPr marL="342900" indent="-342900" algn="ctr" defTabSz="270000"/>
            <a:r>
              <a:rPr lang="ru-RU" sz="2200" b="1" dirty="0" smtClean="0">
                <a:latin typeface="Arial Narrow" pitchFamily="34" charset="0"/>
              </a:rPr>
              <a:t>	 </a:t>
            </a:r>
            <a:r>
              <a:rPr lang="ru-RU" sz="2200" b="1" dirty="0" err="1" smtClean="0">
                <a:latin typeface="Arial Narrow" pitchFamily="34" charset="0"/>
              </a:rPr>
              <a:t>Наволоцкий</a:t>
            </a:r>
            <a:r>
              <a:rPr lang="ru-RU" sz="2200" b="1" dirty="0" smtClean="0">
                <a:latin typeface="Arial Narrow" pitchFamily="34" charset="0"/>
              </a:rPr>
              <a:t> Никита</a:t>
            </a:r>
            <a:r>
              <a:rPr lang="ru-RU" sz="2200" dirty="0" smtClean="0">
                <a:latin typeface="Arial Narrow" pitchFamily="34" charset="0"/>
              </a:rPr>
              <a:t>, 10 класс, Москва</a:t>
            </a: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«Источник электрического тока на химической </a:t>
            </a:r>
            <a:br>
              <a:rPr lang="ru-RU" sz="2200" dirty="0" smtClean="0">
                <a:latin typeface="Arial Narrow" pitchFamily="34" charset="0"/>
              </a:rPr>
            </a:br>
            <a:r>
              <a:rPr lang="ru-RU" sz="2200" dirty="0" smtClean="0">
                <a:latin typeface="Arial Narrow" pitchFamily="34" charset="0"/>
              </a:rPr>
              <a:t>реакции окисления водорода кислородом»</a:t>
            </a: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	</a:t>
            </a:r>
            <a:r>
              <a:rPr lang="ru-RU" sz="2200" b="1" dirty="0" err="1" smtClean="0">
                <a:latin typeface="Arial Narrow" pitchFamily="34" charset="0"/>
              </a:rPr>
              <a:t>Епископосян</a:t>
            </a:r>
            <a:r>
              <a:rPr lang="ru-RU" sz="2200" b="1" dirty="0" smtClean="0">
                <a:latin typeface="Arial Narrow" pitchFamily="34" charset="0"/>
              </a:rPr>
              <a:t> </a:t>
            </a:r>
            <a:r>
              <a:rPr lang="ru-RU" sz="2200" b="1" dirty="0" err="1" smtClean="0">
                <a:latin typeface="Arial Narrow" pitchFamily="34" charset="0"/>
              </a:rPr>
              <a:t>Оганес</a:t>
            </a:r>
            <a:r>
              <a:rPr lang="ru-RU" sz="2200" dirty="0" smtClean="0">
                <a:latin typeface="Arial Narrow" pitchFamily="34" charset="0"/>
              </a:rPr>
              <a:t>, 9 класс, г. Владикавказ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480779" y="203141"/>
            <a:ext cx="5305201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1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«Физика»</a:t>
            </a:r>
          </a:p>
        </p:txBody>
      </p:sp>
      <p:pic>
        <p:nvPicPr>
          <p:cNvPr id="7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207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6186" y="2346162"/>
            <a:ext cx="8808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400" dirty="0" smtClean="0">
                <a:latin typeface="Arial Narrow" pitchFamily="34" charset="0"/>
                <a:cs typeface="Arial" pitchFamily="34" charset="0"/>
              </a:rPr>
              <a:t>«Дифракция на геометрических фигурах»</a:t>
            </a:r>
          </a:p>
          <a:p>
            <a:pPr marL="342900" indent="-342900" algn="ctr" defTabSz="270000"/>
            <a:r>
              <a:rPr lang="ru-RU" sz="2400" dirty="0" smtClean="0">
                <a:latin typeface="Arial Narrow" pitchFamily="34" charset="0"/>
                <a:cs typeface="Arial" pitchFamily="34" charset="0"/>
              </a:rPr>
              <a:t> 	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Цопина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Александра</a:t>
            </a:r>
            <a:r>
              <a:rPr lang="ru-RU" sz="2400" dirty="0" smtClean="0">
                <a:latin typeface="Arial Narrow" pitchFamily="34" charset="0"/>
                <a:cs typeface="Arial" pitchFamily="34" charset="0"/>
              </a:rPr>
              <a:t>, 10 класс, Москва</a:t>
            </a:r>
          </a:p>
          <a:p>
            <a:pPr marL="342900" indent="-342900" algn="ctr" defTabSz="270000"/>
            <a:r>
              <a:rPr lang="ru-RU" sz="2400" dirty="0" smtClean="0">
                <a:latin typeface="Arial Narrow" pitchFamily="34" charset="0"/>
                <a:cs typeface="Arial" pitchFamily="34" charset="0"/>
              </a:rPr>
              <a:t>	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Ратникова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Валерия</a:t>
            </a:r>
            <a:r>
              <a:rPr lang="ru-RU" sz="2400" dirty="0" smtClean="0">
                <a:latin typeface="Arial Narrow" pitchFamily="34" charset="0"/>
              </a:rPr>
              <a:t>, 9 класс, г. Мытищи</a:t>
            </a:r>
          </a:p>
        </p:txBody>
      </p:sp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761436" y="0"/>
            <a:ext cx="4662405" cy="87421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1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«Физика»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84959" y="712300"/>
            <a:ext cx="506522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85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6186" y="1949921"/>
            <a:ext cx="87159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«Природные индикаторы»</a:t>
            </a: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 	 </a:t>
            </a:r>
            <a:r>
              <a:rPr lang="ru-RU" sz="2200" b="1" dirty="0" err="1" smtClean="0">
                <a:latin typeface="Arial Narrow" pitchFamily="34" charset="0"/>
              </a:rPr>
              <a:t>Заоева</a:t>
            </a:r>
            <a:r>
              <a:rPr lang="ru-RU" sz="2200" b="1" dirty="0" smtClean="0">
                <a:latin typeface="Arial Narrow" pitchFamily="34" charset="0"/>
              </a:rPr>
              <a:t> Динара</a:t>
            </a:r>
            <a:r>
              <a:rPr lang="ru-RU" sz="2200" dirty="0" smtClean="0">
                <a:latin typeface="Arial Narrow" pitchFamily="34" charset="0"/>
              </a:rPr>
              <a:t>, 8 класс, г. Владикавказ</a:t>
            </a: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«Изучение </a:t>
            </a:r>
            <a:r>
              <a:rPr lang="ru-RU" sz="2200" dirty="0" err="1" smtClean="0">
                <a:latin typeface="Arial Narrow" pitchFamily="34" charset="0"/>
              </a:rPr>
              <a:t>комплексообразования</a:t>
            </a:r>
            <a:r>
              <a:rPr lang="ru-RU" sz="2200" dirty="0" smtClean="0">
                <a:latin typeface="Arial Narrow" pitchFamily="34" charset="0"/>
              </a:rPr>
              <a:t> в системах галогенид – галоген»</a:t>
            </a: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	</a:t>
            </a:r>
            <a:r>
              <a:rPr lang="ru-RU" sz="2200" b="1" dirty="0" smtClean="0">
                <a:latin typeface="Arial Narrow" pitchFamily="34" charset="0"/>
              </a:rPr>
              <a:t>Селиванова Светлана</a:t>
            </a:r>
            <a:r>
              <a:rPr lang="ru-RU" sz="2200" dirty="0" smtClean="0">
                <a:latin typeface="Arial Narrow" pitchFamily="34" charset="0"/>
              </a:rPr>
              <a:t>, 10 класс, Москва</a:t>
            </a:r>
          </a:p>
          <a:p>
            <a:pPr marL="342900" indent="-342900" defTabSz="270000"/>
            <a:r>
              <a:rPr lang="ru-RU" sz="2200" dirty="0" smtClean="0"/>
              <a:t>	</a:t>
            </a:r>
          </a:p>
        </p:txBody>
      </p:sp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816663" y="240267"/>
            <a:ext cx="502419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«Химия»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000671" y="773035"/>
            <a:ext cx="4945880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Похвальные грамоты</a:t>
            </a:r>
          </a:p>
        </p:txBody>
      </p:sp>
    </p:spTree>
    <p:extLst>
      <p:ext uri="{BB962C8B-B14F-4D97-AF65-F5344CB8AC3E}">
        <p14:creationId xmlns="" xmlns:p14="http://schemas.microsoft.com/office/powerpoint/2010/main" val="2658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261" y="236283"/>
            <a:ext cx="887729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charset="0"/>
                <a:ea typeface="Arial Narrow" charset="0"/>
                <a:cs typeface="Arial Narrow" charset="0"/>
              </a:rPr>
              <a:t>Сербия</a:t>
            </a:r>
            <a:endParaRPr lang="ru-RU" sz="2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026" name="Picture 2" descr="C:\Users\User\Desktop\Страны\Сербия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87" b="4424"/>
          <a:stretch/>
        </p:blipFill>
        <p:spPr bwMode="auto">
          <a:xfrm>
            <a:off x="2065435" y="1079500"/>
            <a:ext cx="4959350" cy="478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63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9148" y="1893488"/>
            <a:ext cx="87159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«Исследования лазерной кристаллизации, химического и механического упрочнения коллагена и </a:t>
            </a:r>
            <a:r>
              <a:rPr lang="ru-RU" sz="2200" dirty="0" err="1" smtClean="0">
                <a:latin typeface="Arial Narrow" pitchFamily="34" charset="0"/>
              </a:rPr>
              <a:t>хитозана</a:t>
            </a:r>
            <a:r>
              <a:rPr lang="ru-RU" sz="2200" dirty="0" smtClean="0">
                <a:latin typeface="Arial Narrow" pitchFamily="34" charset="0"/>
              </a:rPr>
              <a:t>»</a:t>
            </a: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 	 </a:t>
            </a:r>
            <a:r>
              <a:rPr lang="ru-RU" sz="2200" b="1" dirty="0" err="1" smtClean="0">
                <a:latin typeface="Arial Narrow" pitchFamily="34" charset="0"/>
              </a:rPr>
              <a:t>Варпетян</a:t>
            </a:r>
            <a:r>
              <a:rPr lang="ru-RU" sz="2200" b="1" dirty="0" smtClean="0">
                <a:latin typeface="Arial Narrow" pitchFamily="34" charset="0"/>
              </a:rPr>
              <a:t> Ани</a:t>
            </a:r>
            <a:r>
              <a:rPr lang="ru-RU" sz="2200" dirty="0" smtClean="0">
                <a:latin typeface="Arial Narrow" pitchFamily="34" charset="0"/>
              </a:rPr>
              <a:t>, 10 класс, г. Ногинск</a:t>
            </a:r>
            <a:endParaRPr lang="en-US" sz="2200" dirty="0" smtClean="0">
              <a:latin typeface="Arial Narrow" pitchFamily="34" charset="0"/>
            </a:endParaRP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«Ионные жидкости на основе кремния их применение в качестве теплоносителей»</a:t>
            </a:r>
          </a:p>
          <a:p>
            <a:pPr marL="342900" indent="-342900" algn="ctr" defTabSz="270000"/>
            <a:r>
              <a:rPr lang="ru-RU" sz="2200" b="1" dirty="0" smtClean="0">
                <a:latin typeface="Arial Narrow" pitchFamily="34" charset="0"/>
              </a:rPr>
              <a:t>	Белова Ирина</a:t>
            </a:r>
            <a:r>
              <a:rPr lang="ru-RU" sz="2200" dirty="0" smtClean="0">
                <a:latin typeface="Arial Narrow" pitchFamily="34" charset="0"/>
              </a:rPr>
              <a:t>, 10 класс, Москва</a:t>
            </a:r>
            <a:endParaRPr lang="en-US" sz="2200" dirty="0" smtClean="0">
              <a:latin typeface="Arial Narrow" pitchFamily="34" charset="0"/>
            </a:endParaRPr>
          </a:p>
          <a:p>
            <a:pPr marL="342900" indent="-342900" algn="ctr" defTabSz="270000"/>
            <a:endParaRPr lang="ru-RU" sz="22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200" dirty="0" smtClean="0">
                <a:latin typeface="Arial Narrow" pitchFamily="34" charset="0"/>
              </a:rPr>
              <a:t>«</a:t>
            </a:r>
            <a:r>
              <a:rPr lang="ru-RU" sz="2200" dirty="0" err="1" smtClean="0">
                <a:latin typeface="Arial Narrow" pitchFamily="34" charset="0"/>
              </a:rPr>
              <a:t>Криоструктурированные</a:t>
            </a:r>
            <a:r>
              <a:rPr lang="ru-RU" sz="2200" dirty="0" smtClean="0">
                <a:latin typeface="Arial Narrow" pitchFamily="34" charset="0"/>
              </a:rPr>
              <a:t> широкопористые губки на основе </a:t>
            </a:r>
            <a:r>
              <a:rPr lang="ru-RU" sz="2200" dirty="0" err="1" smtClean="0">
                <a:latin typeface="Arial Narrow" pitchFamily="34" charset="0"/>
              </a:rPr>
              <a:t>хитозана</a:t>
            </a:r>
            <a:r>
              <a:rPr lang="ru-RU" sz="2200" dirty="0" smtClean="0">
                <a:latin typeface="Arial Narrow" pitchFamily="34" charset="0"/>
              </a:rPr>
              <a:t>»</a:t>
            </a:r>
          </a:p>
          <a:p>
            <a:pPr marL="342900" indent="-342900" algn="ctr" defTabSz="270000"/>
            <a:r>
              <a:rPr lang="ru-RU" sz="2200" b="1" dirty="0" smtClean="0">
                <a:latin typeface="Arial Narrow" pitchFamily="34" charset="0"/>
              </a:rPr>
              <a:t>	Емельянова Елизавета</a:t>
            </a:r>
            <a:r>
              <a:rPr lang="ru-RU" sz="2200" dirty="0" smtClean="0">
                <a:latin typeface="Arial Narrow" pitchFamily="34" charset="0"/>
              </a:rPr>
              <a:t>, 10 класс, Москва</a:t>
            </a:r>
          </a:p>
        </p:txBody>
      </p:sp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816663" y="240267"/>
            <a:ext cx="502419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«Химия»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938042" y="802835"/>
            <a:ext cx="506522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III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8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816663" y="240267"/>
            <a:ext cx="502419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«Химия»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938042" y="802835"/>
            <a:ext cx="506522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132" y="2038343"/>
            <a:ext cx="871598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«</a:t>
            </a:r>
            <a:r>
              <a:rPr lang="en-US" sz="2400" dirty="0" smtClean="0">
                <a:latin typeface="Arial Narrow" pitchFamily="34" charset="0"/>
              </a:rPr>
              <a:t>Removal of phenol catalyzed by </a:t>
            </a:r>
            <a:r>
              <a:rPr lang="en-US" sz="2400" dirty="0" err="1" smtClean="0">
                <a:latin typeface="Arial Narrow" pitchFamily="34" charset="0"/>
              </a:rPr>
              <a:t>peroxidase</a:t>
            </a:r>
            <a:r>
              <a:rPr lang="en-US" sz="2400" dirty="0" smtClean="0">
                <a:latin typeface="Arial Narrow" pitchFamily="34" charset="0"/>
              </a:rPr>
              <a:t> from water hyacinth</a:t>
            </a:r>
            <a:r>
              <a:rPr lang="ru-RU" sz="2400" dirty="0" smtClean="0">
                <a:latin typeface="Arial Narrow" pitchFamily="34" charset="0"/>
              </a:rPr>
              <a:t>»</a:t>
            </a:r>
          </a:p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 	 </a:t>
            </a:r>
            <a:r>
              <a:rPr lang="en-US" sz="2400" b="1" dirty="0" err="1" smtClean="0">
                <a:latin typeface="Arial Narrow" pitchFamily="34" charset="0"/>
              </a:rPr>
              <a:t>Songpanich</a:t>
            </a: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en-US" sz="2400" b="1" dirty="0" err="1" smtClean="0">
                <a:latin typeface="Arial Narrow" pitchFamily="34" charset="0"/>
              </a:rPr>
              <a:t>Piyamon</a:t>
            </a:r>
            <a:r>
              <a:rPr lang="ru-RU" sz="2400" dirty="0" smtClean="0">
                <a:latin typeface="Arial Narrow" pitchFamily="34" charset="0"/>
              </a:rPr>
              <a:t>,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b="1" dirty="0" err="1" smtClean="0">
                <a:latin typeface="Arial Narrow" pitchFamily="34" charset="0"/>
              </a:rPr>
              <a:t>Kanchanawat</a:t>
            </a: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en-US" sz="2400" b="1" dirty="0" err="1" smtClean="0">
                <a:latin typeface="Arial Narrow" pitchFamily="34" charset="0"/>
              </a:rPr>
              <a:t>Pariyakorn</a:t>
            </a: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ru-RU" sz="2400" dirty="0" smtClean="0">
                <a:latin typeface="Arial Narrow" pitchFamily="34" charset="0"/>
              </a:rPr>
              <a:t>, 11 класс, </a:t>
            </a:r>
            <a:r>
              <a:rPr lang="en-US" sz="2400" dirty="0" err="1" smtClean="0">
                <a:latin typeface="Arial Narrow" pitchFamily="34" charset="0"/>
              </a:rPr>
              <a:t>Thailand,Asia</a:t>
            </a:r>
            <a:endParaRPr lang="ru-RU" sz="2400" dirty="0" smtClean="0">
              <a:latin typeface="Arial Narrow" pitchFamily="34" charset="0"/>
            </a:endParaRPr>
          </a:p>
          <a:p>
            <a:pPr marL="342900" indent="-342900" algn="ctr" defTabSz="270000"/>
            <a:endParaRPr lang="en-US" sz="24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«Получение субмикронных магнитных коллоидных частиц </a:t>
            </a:r>
            <a:r>
              <a:rPr lang="ru-RU" sz="2400" dirty="0" err="1" smtClean="0">
                <a:latin typeface="Arial Narrow" pitchFamily="34" charset="0"/>
              </a:rPr>
              <a:t>гексаферрит</a:t>
            </a:r>
            <a:r>
              <a:rPr lang="ru-RU" sz="2400" dirty="0" smtClean="0">
                <a:latin typeface="Arial Narrow" pitchFamily="34" charset="0"/>
              </a:rPr>
              <a:t> стронция / диоксид кремния»</a:t>
            </a:r>
          </a:p>
          <a:p>
            <a:pPr marL="342900" indent="-342900" algn="ctr" defTabSz="270000"/>
            <a:r>
              <a:rPr lang="ru-RU" sz="2400" b="1" dirty="0" smtClean="0">
                <a:latin typeface="Arial Narrow" pitchFamily="34" charset="0"/>
              </a:rPr>
              <a:t>	</a:t>
            </a:r>
            <a:r>
              <a:rPr lang="ru-RU" sz="2400" b="1" dirty="0" err="1" smtClean="0">
                <a:latin typeface="Arial Narrow" pitchFamily="34" charset="0"/>
              </a:rPr>
              <a:t>Деянков</a:t>
            </a:r>
            <a:r>
              <a:rPr lang="ru-RU" sz="2400" b="1" dirty="0" smtClean="0">
                <a:latin typeface="Arial Narrow" pitchFamily="34" charset="0"/>
              </a:rPr>
              <a:t> Данила</a:t>
            </a:r>
            <a:r>
              <a:rPr lang="ru-RU" sz="2400" dirty="0" smtClean="0">
                <a:latin typeface="Arial Narrow" pitchFamily="34" charset="0"/>
              </a:rPr>
              <a:t>, 10 класс, Москва</a:t>
            </a:r>
          </a:p>
          <a:p>
            <a:pPr marL="342900" indent="-342900" algn="ctr" defTabSz="270000"/>
            <a:r>
              <a:rPr lang="en-US" sz="2400" dirty="0" smtClean="0">
                <a:latin typeface="Arial Narrow" pitchFamily="34" charset="0"/>
              </a:rPr>
              <a:t> </a:t>
            </a:r>
            <a:endParaRPr lang="ru-RU" sz="24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«Определение содержания питательных элементов в почве в условиях школьной лаборатории»</a:t>
            </a:r>
          </a:p>
          <a:p>
            <a:pPr marL="342900" indent="-342900" algn="ctr" defTabSz="270000"/>
            <a:r>
              <a:rPr lang="ru-RU" sz="2400" b="1" dirty="0" smtClean="0">
                <a:latin typeface="Arial Narrow" pitchFamily="34" charset="0"/>
              </a:rPr>
              <a:t>	</a:t>
            </a:r>
            <a:r>
              <a:rPr lang="ru-RU" sz="2400" b="1" dirty="0" err="1" smtClean="0">
                <a:latin typeface="Arial Narrow" pitchFamily="34" charset="0"/>
              </a:rPr>
              <a:t>Никонорова</a:t>
            </a:r>
            <a:r>
              <a:rPr lang="ru-RU" sz="2400" b="1" dirty="0" smtClean="0">
                <a:latin typeface="Arial Narrow" pitchFamily="34" charset="0"/>
              </a:rPr>
              <a:t> Анастасия</a:t>
            </a:r>
            <a:r>
              <a:rPr lang="ru-RU" sz="2400" dirty="0" smtClean="0">
                <a:latin typeface="Arial Narrow" pitchFamily="34" charset="0"/>
              </a:rPr>
              <a:t>, 10 класс, Москва</a:t>
            </a:r>
          </a:p>
        </p:txBody>
      </p:sp>
    </p:spTree>
    <p:extLst>
      <p:ext uri="{BB962C8B-B14F-4D97-AF65-F5344CB8AC3E}">
        <p14:creationId xmlns="" xmlns:p14="http://schemas.microsoft.com/office/powerpoint/2010/main" val="1538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816663" y="240267"/>
            <a:ext cx="502419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«Химия»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938042" y="802835"/>
            <a:ext cx="506522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ДИПЛОМы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I </a:t>
            </a: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СТЕПЕНИ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6186" y="2346161"/>
            <a:ext cx="87159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«</a:t>
            </a:r>
            <a:r>
              <a:rPr lang="ru-RU" sz="2400" dirty="0" smtClean="0">
                <a:latin typeface="Arial Narrow" pitchFamily="34" charset="0"/>
              </a:rPr>
              <a:t>Разработка </a:t>
            </a:r>
            <a:r>
              <a:rPr lang="ru-RU" sz="2400" dirty="0" err="1" smtClean="0">
                <a:latin typeface="Arial Narrow" pitchFamily="34" charset="0"/>
              </a:rPr>
              <a:t>биоразлагаемых</a:t>
            </a:r>
            <a:r>
              <a:rPr lang="ru-RU" sz="2400" dirty="0" smtClean="0">
                <a:latin typeface="Arial Narrow" pitchFamily="34" charset="0"/>
              </a:rPr>
              <a:t> полимеров из природного сырья</a:t>
            </a:r>
            <a:r>
              <a:rPr lang="ru-RU" sz="2400" dirty="0" smtClean="0">
                <a:latin typeface="Arial Narrow" pitchFamily="34" charset="0"/>
              </a:rPr>
              <a:t>»</a:t>
            </a:r>
            <a:endParaRPr lang="ru-RU" sz="24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400" b="1" dirty="0" smtClean="0">
                <a:latin typeface="Arial Narrow" pitchFamily="34" charset="0"/>
              </a:rPr>
              <a:t>	</a:t>
            </a:r>
            <a:r>
              <a:rPr lang="ru-RU" sz="2400" b="1" dirty="0" err="1" smtClean="0">
                <a:latin typeface="Arial Narrow" pitchFamily="34" charset="0"/>
              </a:rPr>
              <a:t>Дубодел</a:t>
            </a:r>
            <a:r>
              <a:rPr lang="ru-RU" sz="2400" b="1" dirty="0" smtClean="0">
                <a:latin typeface="Arial Narrow" pitchFamily="34" charset="0"/>
              </a:rPr>
              <a:t> </a:t>
            </a:r>
            <a:r>
              <a:rPr lang="ru-RU" sz="2400" b="1" dirty="0" err="1" smtClean="0">
                <a:latin typeface="Arial Narrow" pitchFamily="34" charset="0"/>
              </a:rPr>
              <a:t>Елисавета</a:t>
            </a:r>
            <a:r>
              <a:rPr lang="ru-RU" sz="2400" dirty="0" smtClean="0">
                <a:latin typeface="Arial Narrow" pitchFamily="34" charset="0"/>
              </a:rPr>
              <a:t>, 10 класс, Москва</a:t>
            </a:r>
          </a:p>
          <a:p>
            <a:pPr marL="342900" indent="-342900" algn="ctr" defTabSz="270000"/>
            <a:endParaRPr lang="ru-RU" sz="2400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«</a:t>
            </a:r>
            <a:r>
              <a:rPr lang="en-US" sz="2400" dirty="0" smtClean="0">
                <a:latin typeface="Arial Narrow" pitchFamily="34" charset="0"/>
              </a:rPr>
              <a:t>Prolonging effective time of ant repellent by encapsulation of citronella oil in </a:t>
            </a:r>
            <a:r>
              <a:rPr lang="en-US" sz="2400" dirty="0" err="1" smtClean="0">
                <a:latin typeface="Arial Narrow" pitchFamily="34" charset="0"/>
              </a:rPr>
              <a:t>Hydroxypropyl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</a:rPr>
              <a:t>BetaCyclodextrin</a:t>
            </a:r>
            <a:r>
              <a:rPr lang="ru-RU" sz="2400" dirty="0" smtClean="0">
                <a:latin typeface="Arial Narrow" pitchFamily="34" charset="0"/>
              </a:rPr>
              <a:t>»</a:t>
            </a:r>
            <a:endParaRPr lang="ru-RU" sz="2400" b="1" dirty="0" smtClean="0">
              <a:latin typeface="Arial Narrow" pitchFamily="34" charset="0"/>
            </a:endParaRPr>
          </a:p>
          <a:p>
            <a:pPr marL="342900" indent="-342900" algn="ctr" defTabSz="270000"/>
            <a:r>
              <a:rPr lang="ru-RU" sz="2400" b="1" dirty="0" smtClean="0">
                <a:latin typeface="Arial Narrow" pitchFamily="34" charset="0"/>
              </a:rPr>
              <a:t> 	</a:t>
            </a:r>
            <a:r>
              <a:rPr lang="en-US" sz="2400" b="1" dirty="0" err="1" smtClean="0">
                <a:latin typeface="Arial Narrow" pitchFamily="34" charset="0"/>
              </a:rPr>
              <a:t>Charoenwat</a:t>
            </a: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en-US" sz="2400" b="1" dirty="0" err="1" smtClean="0">
                <a:latin typeface="Arial Narrow" pitchFamily="34" charset="0"/>
              </a:rPr>
              <a:t>Mathina</a:t>
            </a:r>
            <a:r>
              <a:rPr lang="ru-RU" sz="2400" dirty="0" smtClean="0">
                <a:latin typeface="Arial Narrow" pitchFamily="34" charset="0"/>
              </a:rPr>
              <a:t>, 11 класс, </a:t>
            </a:r>
            <a:r>
              <a:rPr lang="en-US" sz="2400" dirty="0" smtClean="0">
                <a:latin typeface="Arial Narrow" pitchFamily="34" charset="0"/>
              </a:rPr>
              <a:t>Thailand, </a:t>
            </a:r>
            <a:r>
              <a:rPr lang="en-US" sz="2400" dirty="0" err="1" smtClean="0">
                <a:latin typeface="Arial Narrow" pitchFamily="34" charset="0"/>
              </a:rPr>
              <a:t>Rayong</a:t>
            </a:r>
            <a:endParaRPr lang="ru-RU" sz="24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8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42533" cy="164253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816663" y="240267"/>
            <a:ext cx="502419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Секция «Химия»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47929" y="802835"/>
            <a:ext cx="5065229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Специальный приз</a:t>
            </a:r>
            <a:endParaRPr lang="ru-RU" sz="3600" dirty="0">
              <a:solidFill>
                <a:srgbClr val="CE031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2877" y="2568982"/>
            <a:ext cx="65909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«</a:t>
            </a:r>
            <a:r>
              <a:rPr lang="en-US" sz="2400" dirty="0" smtClean="0">
                <a:latin typeface="Arial Narrow" pitchFamily="34" charset="0"/>
              </a:rPr>
              <a:t>Purification of Water from Heavy </a:t>
            </a:r>
            <a:r>
              <a:rPr lang="ru-RU" sz="2400" dirty="0" smtClean="0">
                <a:latin typeface="Arial Narrow" pitchFamily="34" charset="0"/>
              </a:rPr>
              <a:t/>
            </a:r>
            <a:br>
              <a:rPr lang="ru-RU" sz="2400" dirty="0" smtClean="0">
                <a:latin typeface="Arial Narrow" pitchFamily="34" charset="0"/>
              </a:rPr>
            </a:br>
            <a:r>
              <a:rPr lang="en-US" sz="2400" dirty="0" smtClean="0">
                <a:latin typeface="Arial Narrow" pitchFamily="34" charset="0"/>
              </a:rPr>
              <a:t>Metals' Ions in the Grand Northern River</a:t>
            </a:r>
            <a:r>
              <a:rPr lang="ru-RU" sz="2400" dirty="0" smtClean="0">
                <a:latin typeface="Arial Narrow" pitchFamily="34" charset="0"/>
              </a:rPr>
              <a:t>»</a:t>
            </a:r>
          </a:p>
          <a:p>
            <a:pPr marL="342900" indent="-342900" algn="ctr" defTabSz="270000"/>
            <a:r>
              <a:rPr lang="ru-RU" sz="2400" b="1" dirty="0" smtClean="0">
                <a:latin typeface="Arial Narrow" pitchFamily="34" charset="0"/>
              </a:rPr>
              <a:t>	</a:t>
            </a: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en-US" sz="2400" b="1" dirty="0" err="1" smtClean="0">
                <a:latin typeface="Arial Narrow" pitchFamily="34" charset="0"/>
              </a:rPr>
              <a:t>Salman</a:t>
            </a:r>
            <a:r>
              <a:rPr lang="en-US" sz="2400" b="1" dirty="0" smtClean="0">
                <a:latin typeface="Arial Narrow" pitchFamily="34" charset="0"/>
              </a:rPr>
              <a:t> Ahmad</a:t>
            </a:r>
            <a:r>
              <a:rPr lang="ru-RU" sz="2400" dirty="0" smtClean="0">
                <a:latin typeface="Arial Narrow" pitchFamily="34" charset="0"/>
              </a:rPr>
              <a:t>, </a:t>
            </a:r>
            <a:r>
              <a:rPr lang="en-US" sz="2400" dirty="0" err="1" smtClean="0">
                <a:latin typeface="Arial Narrow" pitchFamily="34" charset="0"/>
              </a:rPr>
              <a:t>Sirya</a:t>
            </a:r>
            <a:endParaRPr lang="ru-RU" sz="24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8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3"/>
            <a:ext cx="1642533" cy="16425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29625" y="2480648"/>
            <a:ext cx="6138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270000"/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  <a:t>За добросовестность и качественный труд</a:t>
            </a:r>
          </a:p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Маркова Мария 10Б</a:t>
            </a:r>
          </a:p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Плотников Кирилл 11Г</a:t>
            </a:r>
          </a:p>
          <a:p>
            <a:pPr marL="342900" indent="-342900" algn="ctr" defTabSz="270000"/>
            <a:r>
              <a:rPr lang="ru-RU" sz="2400" dirty="0" smtClean="0">
                <a:latin typeface="Arial Narrow" pitchFamily="34" charset="0"/>
              </a:rPr>
              <a:t>Никифоров Михаил 11Е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46018" y="392667"/>
            <a:ext cx="6490299" cy="1117753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Специальный приз </a:t>
            </a:r>
            <a:b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ru-RU" sz="3600" dirty="0" smtClean="0">
                <a:solidFill>
                  <a:srgbClr val="CE0311"/>
                </a:solidFill>
                <a:latin typeface="Arial Narrow" charset="0"/>
                <a:ea typeface="Arial Narrow" charset="0"/>
                <a:cs typeface="Arial Narrow" charset="0"/>
              </a:rPr>
              <a:t>от оргкомитета волонтёрам</a:t>
            </a:r>
          </a:p>
        </p:txBody>
      </p:sp>
    </p:spTree>
    <p:extLst>
      <p:ext uri="{BB962C8B-B14F-4D97-AF65-F5344CB8AC3E}">
        <p14:creationId xmlns:p14="http://schemas.microsoft.com/office/powerpoint/2010/main" xmlns="" val="1538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4444" y="336228"/>
            <a:ext cx="809945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участие!</a:t>
            </a:r>
            <a:endParaRPr lang="ru-RU" sz="72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3757187"/>
            <a:ext cx="90880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</a:t>
            </a:r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hank 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you </a:t>
            </a:r>
            <a:endParaRPr lang="ru-RU" sz="72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for participation!</a:t>
            </a:r>
            <a:endParaRPr lang="ru-RU" sz="72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4761" y="1883121"/>
            <a:ext cx="1801639" cy="180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98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5501" y="336228"/>
            <a:ext cx="75184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 новых встреч!</a:t>
            </a:r>
          </a:p>
          <a:p>
            <a:pPr algn="ctr"/>
            <a:endParaRPr lang="ru-RU" sz="88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1921" y="1683944"/>
            <a:ext cx="1702051" cy="17020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3399" y="3678901"/>
            <a:ext cx="74410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Till we meet again!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xmlns="" val="12398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261" y="147384"/>
            <a:ext cx="887729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charset="0"/>
                <a:ea typeface="Arial Narrow" charset="0"/>
                <a:cs typeface="Arial Narrow" charset="0"/>
              </a:rPr>
              <a:t>Швейцария</a:t>
            </a:r>
            <a:endParaRPr lang="ru-RU" sz="2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050" name="Picture 2" descr="C:\Users\User\Desktop\Страны\Швейцар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819" y="850900"/>
            <a:ext cx="7412179" cy="506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55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261" y="147384"/>
            <a:ext cx="887729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Arial Narrow" charset="0"/>
                <a:ea typeface="Arial Narrow" charset="0"/>
                <a:cs typeface="Arial Narrow" charset="0"/>
              </a:rPr>
              <a:t>Тайланд</a:t>
            </a:r>
            <a:r>
              <a:rPr lang="ru-RU" sz="2400" dirty="0" smtClean="0"/>
              <a:t>:</a:t>
            </a:r>
            <a:endParaRPr lang="ru-RU" sz="2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3074" name="Picture 2" descr="C:\Users\User\Desktop\Страны\Тайлан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0710" y="848157"/>
            <a:ext cx="4597400" cy="50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494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261" y="147384"/>
            <a:ext cx="887729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charset="0"/>
                <a:ea typeface="Arial Narrow" charset="0"/>
                <a:cs typeface="Arial Narrow" charset="0"/>
              </a:rPr>
              <a:t>Сирия</a:t>
            </a:r>
            <a:endParaRPr lang="ru-RU" sz="2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098" name="Picture 2" descr="C:\Users\User\Desktop\Страны\Сир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0" y="906045"/>
            <a:ext cx="6438900" cy="495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3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261" y="147384"/>
            <a:ext cx="887729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charset="0"/>
                <a:ea typeface="Arial Narrow" charset="0"/>
                <a:cs typeface="Arial Narrow" charset="0"/>
              </a:rPr>
              <a:t>Донецкая народная республика</a:t>
            </a:r>
          </a:p>
        </p:txBody>
      </p:sp>
      <p:pic>
        <p:nvPicPr>
          <p:cNvPr id="5122" name="Picture 2" descr="C:\Users\User\Desktop\Страны\Дн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6363" y="965681"/>
            <a:ext cx="631507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56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717</TotalTime>
  <Words>608</Words>
  <Application>Microsoft Office PowerPoint</Application>
  <PresentationFormat>Экран (4:3)</PresentationFormat>
  <Paragraphs>288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Ретро</vt:lpstr>
      <vt:lpstr>Международная научная школьная конференция   «XVIII Колмогоровские чтения»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Международная научная школьная конференция   «XVIII Колмогоровские чтения» памяти Валерия Васильевича Вавилова</dc:title>
  <dc:creator>Никита</dc:creator>
  <cp:lastModifiedBy>юлия</cp:lastModifiedBy>
  <cp:revision>86</cp:revision>
  <dcterms:created xsi:type="dcterms:W3CDTF">2018-05-04T09:36:29Z</dcterms:created>
  <dcterms:modified xsi:type="dcterms:W3CDTF">2018-05-20T17:31:15Z</dcterms:modified>
</cp:coreProperties>
</file>