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68" r:id="rId2"/>
  </p:sldMasterIdLst>
  <p:notesMasterIdLst>
    <p:notesMasterId r:id="rId45"/>
  </p:notesMasterIdLst>
  <p:sldIdLst>
    <p:sldId id="257" r:id="rId3"/>
    <p:sldId id="260" r:id="rId4"/>
    <p:sldId id="320" r:id="rId5"/>
    <p:sldId id="262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263" r:id="rId14"/>
    <p:sldId id="291" r:id="rId15"/>
    <p:sldId id="292" r:id="rId16"/>
    <p:sldId id="293" r:id="rId17"/>
    <p:sldId id="310" r:id="rId18"/>
    <p:sldId id="303" r:id="rId19"/>
    <p:sldId id="313" r:id="rId20"/>
    <p:sldId id="267" r:id="rId21"/>
    <p:sldId id="308" r:id="rId22"/>
    <p:sldId id="305" r:id="rId23"/>
    <p:sldId id="295" r:id="rId24"/>
    <p:sldId id="314" r:id="rId25"/>
    <p:sldId id="307" r:id="rId26"/>
    <p:sldId id="315" r:id="rId27"/>
    <p:sldId id="319" r:id="rId28"/>
    <p:sldId id="302" r:id="rId29"/>
    <p:sldId id="301" r:id="rId30"/>
    <p:sldId id="316" r:id="rId31"/>
    <p:sldId id="304" r:id="rId32"/>
    <p:sldId id="299" r:id="rId33"/>
    <p:sldId id="306" r:id="rId34"/>
    <p:sldId id="296" r:id="rId35"/>
    <p:sldId id="309" r:id="rId36"/>
    <p:sldId id="294" r:id="rId37"/>
    <p:sldId id="312" r:id="rId38"/>
    <p:sldId id="298" r:id="rId39"/>
    <p:sldId id="311" r:id="rId40"/>
    <p:sldId id="300" r:id="rId41"/>
    <p:sldId id="297" r:id="rId42"/>
    <p:sldId id="328" r:id="rId43"/>
    <p:sldId id="317" r:id="rId44"/>
  </p:sldIdLst>
  <p:sldSz cx="121904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820"/>
    <a:srgbClr val="E11F3F"/>
    <a:srgbClr val="E11F64"/>
    <a:srgbClr val="FF2846"/>
    <a:srgbClr val="FF0000"/>
    <a:srgbClr val="FF2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>
      <p:cViewPr varScale="1">
        <p:scale>
          <a:sx n="86" d="100"/>
          <a:sy n="86" d="100"/>
        </p:scale>
        <p:origin x="51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notesViewPr>
    <p:cSldViewPr>
      <p:cViewPr varScale="1">
        <p:scale>
          <a:sx n="50" d="100"/>
          <a:sy n="50" d="100"/>
        </p:scale>
        <p:origin x="-28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7890A-F075-4D0A-9CAC-1F8BB301067D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7DF97-3A4F-44DA-AE46-B8379AB7AD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30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6420-2072-47EC-AC5B-269A202D3E46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0413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422" y="1803405"/>
            <a:ext cx="944757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422" y="3632201"/>
            <a:ext cx="944757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8531" y="4314328"/>
            <a:ext cx="2910461" cy="374642"/>
          </a:xfrm>
        </p:spPr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421" y="4323846"/>
            <a:ext cx="639996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6149" y="1430867"/>
            <a:ext cx="2742843" cy="365125"/>
          </a:xfrm>
        </p:spPr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9456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88" y="4697361"/>
            <a:ext cx="1082062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638" y="941440"/>
            <a:ext cx="10820431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11" y="5516716"/>
            <a:ext cx="10818992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52784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0413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11" y="753533"/>
            <a:ext cx="10818992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334" y="3649134"/>
            <a:ext cx="1012919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435" y="381001"/>
            <a:ext cx="2910461" cy="365125"/>
          </a:xfrm>
        </p:spPr>
        <p:txBody>
          <a:bodyPr/>
          <a:lstStyle>
            <a:lvl1pPr algn="r">
              <a:defRPr/>
            </a:lvl1pPr>
          </a:lstStyle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711" y="379942"/>
            <a:ext cx="699058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038" y="381001"/>
            <a:ext cx="643664" cy="365125"/>
          </a:xfrm>
        </p:spPr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4887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0413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334" y="753534"/>
            <a:ext cx="10150212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695" y="3365557"/>
            <a:ext cx="9591487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334" y="3959863"/>
            <a:ext cx="10150212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435" y="381001"/>
            <a:ext cx="2910461" cy="365125"/>
          </a:xfrm>
        </p:spPr>
        <p:txBody>
          <a:bodyPr/>
          <a:lstStyle>
            <a:lvl1pPr algn="r">
              <a:defRPr/>
            </a:lvl1pPr>
          </a:lstStyle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711" y="379942"/>
            <a:ext cx="699058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038" y="381001"/>
            <a:ext cx="643664" cy="365125"/>
          </a:xfrm>
        </p:spPr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188" y="933450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2800" y="2701290"/>
            <a:ext cx="60952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303770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0413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362" y="1124702"/>
            <a:ext cx="10144865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334" y="3648316"/>
            <a:ext cx="10143333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435" y="378884"/>
            <a:ext cx="2910461" cy="365125"/>
          </a:xfrm>
        </p:spPr>
        <p:txBody>
          <a:bodyPr/>
          <a:lstStyle>
            <a:lvl1pPr algn="r">
              <a:defRPr/>
            </a:lvl1pPr>
          </a:lstStyle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711" y="378884"/>
            <a:ext cx="699058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038" y="381001"/>
            <a:ext cx="643664" cy="365125"/>
          </a:xfrm>
        </p:spPr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9148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224" y="762000"/>
            <a:ext cx="8609478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711" y="2202080"/>
            <a:ext cx="345598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10" y="2904565"/>
            <a:ext cx="345598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231" y="2201333"/>
            <a:ext cx="345598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290" y="2904067"/>
            <a:ext cx="345598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0752" y="2192866"/>
            <a:ext cx="345598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0753" y="2904565"/>
            <a:ext cx="345598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400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224" y="762000"/>
            <a:ext cx="8609478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528" y="4191001"/>
            <a:ext cx="345113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528" y="2362200"/>
            <a:ext cx="34511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528" y="4873765"/>
            <a:ext cx="345113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3694" y="4191001"/>
            <a:ext cx="3448486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3694" y="2362200"/>
            <a:ext cx="34484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3695" y="4873764"/>
            <a:ext cx="3448486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8684" y="4191001"/>
            <a:ext cx="345601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8807" y="2362200"/>
            <a:ext cx="344742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8683" y="4873762"/>
            <a:ext cx="3451996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4268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711" y="2194560"/>
            <a:ext cx="10818992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7533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0413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7570" y="745067"/>
            <a:ext cx="2057132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333" y="745068"/>
            <a:ext cx="8203133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435" y="379942"/>
            <a:ext cx="2910461" cy="365125"/>
          </a:xfrm>
        </p:spPr>
        <p:txBody>
          <a:bodyPr/>
          <a:lstStyle>
            <a:lvl1pPr algn="r">
              <a:defRPr/>
            </a:lvl1pPr>
          </a:lstStyle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711" y="381001"/>
            <a:ext cx="699058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038" y="381001"/>
            <a:ext cx="643664" cy="365125"/>
          </a:xfrm>
        </p:spPr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76309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0413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0413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0413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0413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4804" y="5052546"/>
            <a:ext cx="7515035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967" y="3132290"/>
            <a:ext cx="9565889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3802" y="731520"/>
            <a:ext cx="8533289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45883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0413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0413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0413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0413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574" y="2172648"/>
            <a:ext cx="7954519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233" y="4607511"/>
            <a:ext cx="7959622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800" y="731519"/>
            <a:ext cx="4461691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2730" y="731520"/>
            <a:ext cx="4461691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802" y="731520"/>
            <a:ext cx="4461691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729" y="1400327"/>
            <a:ext cx="4461691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596" y="731520"/>
            <a:ext cx="4461691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1399032"/>
            <a:ext cx="4461691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649" y="2209801"/>
            <a:ext cx="484748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3890" y="731520"/>
            <a:ext cx="5355416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167" y="3497802"/>
            <a:ext cx="4517625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0413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0413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0413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0413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123" y="1143000"/>
            <a:ext cx="5485686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364" y="1010486"/>
            <a:ext cx="492484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564" y="4464421"/>
            <a:ext cx="8510276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39669" y="731519"/>
            <a:ext cx="8533289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144" y="376518"/>
            <a:ext cx="2742843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1575" y="731520"/>
            <a:ext cx="6438211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0413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11" y="753534"/>
            <a:ext cx="10818991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333" y="3641726"/>
            <a:ext cx="10488835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435" y="381001"/>
            <a:ext cx="2910461" cy="365125"/>
          </a:xfrm>
        </p:spPr>
        <p:txBody>
          <a:bodyPr/>
          <a:lstStyle>
            <a:lvl1pPr algn="r">
              <a:defRPr/>
            </a:lvl1pPr>
          </a:lstStyle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711" y="381002"/>
            <a:ext cx="699058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038" y="381001"/>
            <a:ext cx="643664" cy="365125"/>
          </a:xfrm>
        </p:spPr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87115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11" y="2194560"/>
            <a:ext cx="5333306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2194560"/>
            <a:ext cx="5333306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89690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223" y="762000"/>
            <a:ext cx="860947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290" y="2183802"/>
            <a:ext cx="50793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711" y="3132667"/>
            <a:ext cx="5311084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967" y="2183802"/>
            <a:ext cx="510473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6" y="3132667"/>
            <a:ext cx="5333306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7535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9261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02482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11" y="1524000"/>
            <a:ext cx="4114264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4932" y="746760"/>
            <a:ext cx="6509771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11" y="3124200"/>
            <a:ext cx="4114264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25281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11" y="1524000"/>
            <a:ext cx="6872345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0214" y="751242"/>
            <a:ext cx="3644488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11" y="3124200"/>
            <a:ext cx="6872345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5894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223" y="764373"/>
            <a:ext cx="8609479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11" y="2194561"/>
            <a:ext cx="10818992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4241" y="6356351"/>
            <a:ext cx="29104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711" y="6355846"/>
            <a:ext cx="77713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859" y="38100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43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ransition spd="slow">
    <p:push dir="u"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0413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0413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0413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0413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741" y="4372168"/>
            <a:ext cx="868221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802" y="732260"/>
            <a:ext cx="8533289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29" y="6172201"/>
            <a:ext cx="3352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6B18C7E-BE2B-489D-927C-874014E559B8}" type="datetimeFigureOut">
              <a:rPr lang="ru-RU" smtClean="0"/>
              <a:pPr/>
              <a:t>04.11.2017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20" y="6172201"/>
            <a:ext cx="4469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9339" y="6172201"/>
            <a:ext cx="243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990DED-0F04-456B-9966-33CDD6FFBF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push dir="u"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662" y="1398588"/>
            <a:ext cx="342061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7278" y="1289050"/>
            <a:ext cx="6131714" cy="3538538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4000" b="1" cap="none" dirty="0">
                <a:solidFill>
                  <a:srgbClr val="CE1820"/>
                </a:solidFill>
              </a:rPr>
              <a:t>X </a:t>
            </a:r>
            <a:r>
              <a:rPr lang="ru-RU" sz="4000" b="1" cap="none" dirty="0">
                <a:solidFill>
                  <a:srgbClr val="CE1820"/>
                </a:solidFill>
              </a:rPr>
              <a:t>ТУРНИР</a:t>
            </a:r>
            <a:br>
              <a:rPr lang="ru-RU" sz="4000" b="1" cap="none" dirty="0">
                <a:solidFill>
                  <a:srgbClr val="CE1820"/>
                </a:solidFill>
              </a:rPr>
            </a:br>
            <a:r>
              <a:rPr lang="ru-RU" sz="4000" b="1" cap="none" dirty="0">
                <a:solidFill>
                  <a:srgbClr val="CE1820"/>
                </a:solidFill>
              </a:rPr>
              <a:t>МАТЕМАТИЧЕСКОЕ МНОГОБОРЬЕ</a:t>
            </a:r>
            <a:br>
              <a:rPr lang="ru-RU" sz="4000" b="1" cap="none" dirty="0">
                <a:solidFill>
                  <a:srgbClr val="D01C24"/>
                </a:solidFill>
              </a:rPr>
            </a:br>
            <a:br>
              <a:rPr lang="ru-RU" sz="4000" b="1" cap="none" dirty="0">
                <a:solidFill>
                  <a:srgbClr val="D01C24"/>
                </a:solidFill>
              </a:rPr>
            </a:br>
            <a:r>
              <a:rPr lang="ru-RU" sz="1800" b="1" cap="none" dirty="0">
                <a:solidFill>
                  <a:srgbClr val="404040"/>
                </a:solidFill>
              </a:rPr>
              <a:t>ПАМЯТИ АНДРЕЯ АЛЕКСАНДРОВИЧА ЕГОРОВА</a:t>
            </a:r>
            <a:br>
              <a:rPr lang="ru-RU" sz="1800" b="1" cap="none" dirty="0">
                <a:solidFill>
                  <a:srgbClr val="404040"/>
                </a:solidFill>
              </a:rPr>
            </a:br>
            <a:br>
              <a:rPr lang="ru-RU" sz="1800" b="1" cap="none" dirty="0">
                <a:solidFill>
                  <a:srgbClr val="404040"/>
                </a:solidFill>
              </a:rPr>
            </a:br>
            <a:r>
              <a:rPr lang="ru-RU" sz="4000" b="1" cap="none" dirty="0">
                <a:solidFill>
                  <a:srgbClr val="D01C24"/>
                </a:solidFill>
              </a:rPr>
              <a:t> </a:t>
            </a:r>
            <a:br>
              <a:rPr lang="ru-RU" sz="4000" b="1" cap="none" dirty="0">
                <a:solidFill>
                  <a:srgbClr val="D01C24"/>
                </a:solidFill>
              </a:rPr>
            </a:br>
            <a:br>
              <a:rPr lang="ru-RU" sz="4000" b="1" cap="none" dirty="0">
                <a:solidFill>
                  <a:srgbClr val="FF2846"/>
                </a:solidFill>
              </a:rPr>
            </a:br>
            <a:r>
              <a:rPr lang="ru-RU" sz="2000" b="1" dirty="0">
                <a:solidFill>
                  <a:srgbClr val="CE1820"/>
                </a:solidFill>
              </a:rPr>
              <a:t>30 октября </a:t>
            </a:r>
            <a:r>
              <a:rPr lang="mr-IN" sz="2000" b="1" dirty="0">
                <a:solidFill>
                  <a:srgbClr val="CE1820"/>
                </a:solidFill>
              </a:rPr>
              <a:t>–</a:t>
            </a:r>
            <a:r>
              <a:rPr lang="ru-RU" sz="2000" b="1" dirty="0">
                <a:solidFill>
                  <a:srgbClr val="CE1820"/>
                </a:solidFill>
              </a:rPr>
              <a:t> 4 ноября</a:t>
            </a:r>
            <a:br>
              <a:rPr lang="ru-RU" sz="2000" b="1" dirty="0">
                <a:solidFill>
                  <a:srgbClr val="CE1820"/>
                </a:solidFill>
              </a:rPr>
            </a:br>
            <a:br>
              <a:rPr lang="ru-RU" sz="2000" b="1" dirty="0">
                <a:solidFill>
                  <a:srgbClr val="CE1820"/>
                </a:solidFill>
              </a:rPr>
            </a:br>
            <a:r>
              <a:rPr lang="ru-RU" sz="2000" b="1" dirty="0">
                <a:solidFill>
                  <a:srgbClr val="CE1820"/>
                </a:solidFill>
              </a:rPr>
              <a:t>2017 год</a:t>
            </a:r>
            <a:endParaRPr lang="ru-RU" sz="4000" b="1" cap="none" dirty="0">
              <a:solidFill>
                <a:srgbClr val="CE1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-99392"/>
            <a:ext cx="10971640" cy="1365236"/>
          </a:xfrm>
        </p:spPr>
        <p:txBody>
          <a:bodyPr>
            <a:normAutofit fontScale="90000"/>
          </a:bodyPr>
          <a:lstStyle/>
          <a:p>
            <a:br>
              <a:rPr lang="ru-RU" altLang="ru-RU" sz="3800" dirty="0"/>
            </a:br>
            <a:r>
              <a:rPr lang="ru-RU" altLang="ru-RU" dirty="0">
                <a:solidFill>
                  <a:srgbClr val="CE1820"/>
                </a:solidFill>
                <a:latin typeface="Trattatello"/>
              </a:rPr>
              <a:t>этапы</a:t>
            </a:r>
            <a:br>
              <a:rPr lang="ru-RU" altLang="ru-RU" sz="3800" dirty="0">
                <a:solidFill>
                  <a:srgbClr val="CE1820"/>
                </a:solidFill>
              </a:rPr>
            </a:br>
            <a:r>
              <a:rPr lang="ru-RU" altLang="ru-RU" sz="4400" dirty="0">
                <a:solidFill>
                  <a:srgbClr val="CE1820"/>
                </a:solidFill>
              </a:rPr>
              <a:t>турнира</a:t>
            </a:r>
            <a:endParaRPr lang="ru-RU" dirty="0">
              <a:solidFill>
                <a:srgbClr val="CE1820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BA273D-9BEF-4D5C-8000-D39F0A877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4" y="1412776"/>
            <a:ext cx="7992888" cy="53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0936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-99392"/>
            <a:ext cx="10971640" cy="1365236"/>
          </a:xfrm>
        </p:spPr>
        <p:txBody>
          <a:bodyPr>
            <a:normAutofit fontScale="90000"/>
          </a:bodyPr>
          <a:lstStyle/>
          <a:p>
            <a:br>
              <a:rPr lang="ru-RU" altLang="ru-RU" sz="3800" dirty="0"/>
            </a:br>
            <a:r>
              <a:rPr lang="ru-RU" altLang="ru-RU" dirty="0">
                <a:solidFill>
                  <a:srgbClr val="CE1820"/>
                </a:solidFill>
                <a:latin typeface="Trattatello"/>
              </a:rPr>
              <a:t>этапы</a:t>
            </a:r>
            <a:br>
              <a:rPr lang="ru-RU" altLang="ru-RU" sz="3800" dirty="0">
                <a:solidFill>
                  <a:srgbClr val="CE1820"/>
                </a:solidFill>
              </a:rPr>
            </a:br>
            <a:r>
              <a:rPr lang="ru-RU" altLang="ru-RU" sz="4400" dirty="0">
                <a:solidFill>
                  <a:srgbClr val="CE1820"/>
                </a:solidFill>
              </a:rPr>
              <a:t>турнира</a:t>
            </a:r>
            <a:endParaRPr lang="ru-RU" dirty="0">
              <a:solidFill>
                <a:srgbClr val="CE1820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DBCD6B-BCB2-4A8F-A387-CE941E002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4" y="1412776"/>
            <a:ext cx="7992889" cy="53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45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188640"/>
            <a:ext cx="10971640" cy="1365236"/>
          </a:xfrm>
        </p:spPr>
        <p:txBody>
          <a:bodyPr>
            <a:normAutofit fontScale="90000"/>
          </a:bodyPr>
          <a:lstStyle/>
          <a:p>
            <a:br>
              <a:rPr lang="ru-RU" altLang="ru-RU" sz="3800" dirty="0"/>
            </a:br>
            <a:r>
              <a:rPr lang="ru-RU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Диплом</a:t>
            </a:r>
            <a:r>
              <a:rPr lang="ru-RU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 </a:t>
            </a:r>
            <a:r>
              <a:rPr lang="en-US" altLang="ru-RU" b="1" dirty="0">
                <a:solidFill>
                  <a:srgbClr val="FF0000"/>
                </a:solidFill>
                <a:latin typeface="Trattatello"/>
              </a:rPr>
              <a:t>I</a:t>
            </a:r>
            <a:r>
              <a:rPr lang="ru-RU" altLang="ru-RU" dirty="0">
                <a:solidFill>
                  <a:srgbClr val="FF0000"/>
                </a:solidFill>
                <a:latin typeface="Trattatello"/>
              </a:rPr>
              <a:t> </a:t>
            </a:r>
            <a:r>
              <a:rPr lang="ru-RU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степени</a:t>
            </a:r>
            <a:br>
              <a:rPr lang="ru-RU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</a:br>
            <a:r>
              <a:rPr lang="ru-RU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в личном зачёте</a:t>
            </a:r>
            <a:br>
              <a:rPr lang="ru-RU" altLang="ru-RU" u="sng" dirty="0"/>
            </a:br>
            <a:endParaRPr lang="ru-RU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299639"/>
              </p:ext>
            </p:extLst>
          </p:nvPr>
        </p:nvGraphicFramePr>
        <p:xfrm>
          <a:off x="622598" y="1916832"/>
          <a:ext cx="10657184" cy="37147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66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Амрин</a:t>
                      </a:r>
                      <a:endParaRPr lang="ru-RU" sz="4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Айдар</a:t>
                      </a:r>
                      <a:endParaRPr lang="ru-RU" sz="4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Алматы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Смирнов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Владимир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Алматы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Баякенов</a:t>
                      </a:r>
                      <a:endParaRPr lang="ru-RU" sz="4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Амирали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Алматы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Топоров</a:t>
                      </a:r>
                      <a:endParaRPr lang="ru-RU" sz="4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Ярослав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Алматы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Ivancic</a:t>
                      </a:r>
                      <a:endParaRPr lang="en-US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Jelena</a:t>
                      </a:r>
                      <a:endParaRPr lang="en-US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Белград</a:t>
                      </a:r>
                      <a:endParaRPr lang="ru-RU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Martinovic</a:t>
                      </a:r>
                      <a:endParaRPr lang="en-US" sz="4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u="none" strike="noStrike">
                          <a:solidFill>
                            <a:srgbClr val="FF0000"/>
                          </a:solidFill>
                          <a:effectLst/>
                        </a:rPr>
                        <a:t>Pavle</a:t>
                      </a:r>
                      <a:endParaRPr lang="en-US" sz="40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ru-RU" sz="4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Белград</a:t>
                      </a:r>
                      <a:endParaRPr lang="ru-RU" sz="40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60159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188640"/>
            <a:ext cx="10971640" cy="1365236"/>
          </a:xfrm>
        </p:spPr>
        <p:txBody>
          <a:bodyPr>
            <a:normAutofit fontScale="90000"/>
          </a:bodyPr>
          <a:lstStyle/>
          <a:p>
            <a:br>
              <a:rPr lang="ru-RU" altLang="ru-RU" sz="3800" dirty="0"/>
            </a:br>
            <a:r>
              <a:rPr lang="ru-RU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Диплом</a:t>
            </a:r>
            <a:r>
              <a:rPr lang="ru-RU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altLang="ru-RU" dirty="0">
                <a:solidFill>
                  <a:srgbClr val="FF0000"/>
                </a:solidFill>
                <a:latin typeface="Trattatello"/>
              </a:rPr>
              <a:t> </a:t>
            </a:r>
            <a:r>
              <a:rPr lang="ru-RU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степени</a:t>
            </a:r>
            <a:br>
              <a:rPr lang="ru-RU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</a:br>
            <a:r>
              <a:rPr lang="ru-RU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в личном зачёте</a:t>
            </a:r>
            <a:br>
              <a:rPr lang="ru-RU" altLang="ru-RU" u="sng" dirty="0"/>
            </a:br>
            <a:endParaRPr lang="ru-RU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292430"/>
              </p:ext>
            </p:extLst>
          </p:nvPr>
        </p:nvGraphicFramePr>
        <p:xfrm>
          <a:off x="1558702" y="1556792"/>
          <a:ext cx="7776863" cy="5029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37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7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Коваленко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Дарья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Ижевск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Высоцкий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Михаил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Москва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Карпышев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Сергей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Москва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Долгодворов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Егор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Уфа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Нурмухамбетов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Мансур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Алматы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Патырин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Глеб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Алматы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Milicev</a:t>
                      </a:r>
                      <a:endParaRPr lang="en-US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Milos</a:t>
                      </a:r>
                      <a:endParaRPr lang="en-US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Белград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Mirjanic</a:t>
                      </a:r>
                      <a:endParaRPr lang="en-US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Vladimir Viktor</a:t>
                      </a:r>
                      <a:endParaRPr lang="en-US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Белград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Мажейка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Михаил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Ангарск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Шалашов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Андрей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Ангарск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Бралинов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Алмас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Алматы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Бельдиев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Иван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Калашниково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Пак Ди Ун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Москва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Ковыршина 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Виктория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Москва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Медведев 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Иван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Москва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Филиппов 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Антон</a:t>
                      </a:r>
                      <a:endParaRPr lang="ru-RU" sz="20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Москва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73746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188640"/>
            <a:ext cx="10971640" cy="1365236"/>
          </a:xfrm>
        </p:spPr>
        <p:txBody>
          <a:bodyPr>
            <a:normAutofit fontScale="90000"/>
          </a:bodyPr>
          <a:lstStyle/>
          <a:p>
            <a:br>
              <a:rPr lang="ru-RU" altLang="ru-RU" sz="3800" dirty="0"/>
            </a:br>
            <a:r>
              <a:rPr lang="ru-RU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Диплом </a:t>
            </a:r>
            <a:r>
              <a:rPr lang="en-US" altLang="ru-RU" b="1" dirty="0">
                <a:solidFill>
                  <a:schemeClr val="accent5">
                    <a:lumMod val="75000"/>
                  </a:schemeClr>
                </a:solidFill>
                <a:latin typeface="Trattatello"/>
              </a:rPr>
              <a:t>III</a:t>
            </a:r>
            <a:r>
              <a:rPr lang="ru-RU" altLang="ru-RU" dirty="0">
                <a:solidFill>
                  <a:srgbClr val="FF0000"/>
                </a:solidFill>
                <a:latin typeface="Trattatello"/>
              </a:rPr>
              <a:t> </a:t>
            </a:r>
            <a:r>
              <a:rPr lang="ru-RU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степени</a:t>
            </a:r>
            <a:br>
              <a:rPr lang="ru-RU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</a:br>
            <a:r>
              <a:rPr lang="ru-RU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в личном зачёте</a:t>
            </a:r>
            <a:br>
              <a:rPr lang="ru-RU" altLang="ru-RU" u="sng" dirty="0">
                <a:solidFill>
                  <a:srgbClr val="CE1820"/>
                </a:solidFill>
              </a:rPr>
            </a:br>
            <a:endParaRPr lang="ru-RU" dirty="0">
              <a:solidFill>
                <a:srgbClr val="CE1820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157237"/>
              </p:ext>
            </p:extLst>
          </p:nvPr>
        </p:nvGraphicFramePr>
        <p:xfrm>
          <a:off x="1846734" y="1412776"/>
          <a:ext cx="6696744" cy="4825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26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9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Линь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Вансин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Ангарск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Филатова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Надежда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Елизово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Межинский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Степан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Барнаул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Яковенко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Ксения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Барнаул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Тихонов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Богдан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Волгоград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Аксенов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Владимир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Москва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Нарин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Алексей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Москва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Оплачко 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Мария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Уфа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Башарова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Анна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Волгоград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Буй Тхй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Май 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Уфа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Багаев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Владимир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Благовещенск,РБ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Афонская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Ираида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Якутск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Мамедов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Амир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Алматы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Вихров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Владислав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Москва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Утебаев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Куат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Алматы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Серова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Алена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Алматы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Бердников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Сергей</a:t>
                      </a:r>
                      <a:endParaRPr lang="ru-RU" sz="18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Москва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95043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188640"/>
            <a:ext cx="10971640" cy="1365236"/>
          </a:xfrm>
        </p:spPr>
        <p:txBody>
          <a:bodyPr>
            <a:normAutofit fontScale="90000"/>
          </a:bodyPr>
          <a:lstStyle/>
          <a:p>
            <a:br>
              <a:rPr lang="ru-RU" altLang="ru-RU" sz="3800" dirty="0"/>
            </a:br>
            <a:r>
              <a:rPr lang="ru-RU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Похвальные грамоты</a:t>
            </a:r>
            <a:br>
              <a:rPr lang="ru-RU" altLang="ru-RU" sz="4400" b="1" dirty="0">
                <a:solidFill>
                  <a:srgbClr val="CE1820"/>
                </a:solidFill>
              </a:rPr>
            </a:br>
            <a:r>
              <a:rPr lang="ru-RU" altLang="ru-RU" sz="4400" dirty="0">
                <a:solidFill>
                  <a:srgbClr val="CE1820"/>
                </a:solidFill>
              </a:rPr>
              <a:t>в личном зачёте</a:t>
            </a:r>
            <a:br>
              <a:rPr lang="ru-RU" altLang="ru-RU" u="sng" dirty="0">
                <a:solidFill>
                  <a:srgbClr val="CE1820"/>
                </a:solidFill>
              </a:rPr>
            </a:br>
            <a:endParaRPr lang="ru-RU" dirty="0">
              <a:solidFill>
                <a:srgbClr val="CE1820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500018"/>
              </p:ext>
            </p:extLst>
          </p:nvPr>
        </p:nvGraphicFramePr>
        <p:xfrm>
          <a:off x="2062758" y="1268760"/>
          <a:ext cx="6048672" cy="52360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Лагойда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Андрей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Елизово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Пьянзин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Марк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Ижевск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Ананьин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Макар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Ижевск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Смутин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Даниил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Волгоград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Тхожевская</a:t>
                      </a:r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Дарья 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Новинки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Найденов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Арсений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Александровка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Соломин 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Андрей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Волгоград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Ярославцева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Мария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Волгоград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Дубовик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Ангелина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Уфа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Коваль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Михаил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Ангарск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Бурак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Марина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10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Елизово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Стрекаловская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Наталья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Красноярск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Селезнев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Глеб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Красноярск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Катаева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Асель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Алматы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Воронин 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Андрей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11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Москва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Кравцова 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Екатерина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11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Москва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Калинин 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Иван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Москва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0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Очиров 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7030A0"/>
                          </a:solidFill>
                          <a:effectLst/>
                        </a:rPr>
                        <a:t>Адьян</a:t>
                      </a:r>
                      <a:endParaRPr lang="ru-RU" sz="1800" b="1" i="0" u="none" strike="noStrike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Москва</a:t>
                      </a:r>
                      <a:endParaRPr lang="ru-RU" sz="1800" b="1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9735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en-US" sz="4000" b="1" dirty="0" err="1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Mathschool</a:t>
            </a:r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, </a:t>
            </a:r>
            <a:r>
              <a:rPr lang="en-US" sz="4000" b="1" dirty="0" err="1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Belgrad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3790950" y="3335814"/>
            <a:ext cx="3453757" cy="45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en-US" sz="2000" b="1" dirty="0" err="1"/>
              <a:t>Pavle</a:t>
            </a:r>
            <a:r>
              <a:rPr lang="en-US" sz="2000" b="1" dirty="0"/>
              <a:t> </a:t>
            </a:r>
            <a:r>
              <a:rPr lang="en-US" sz="2000" b="1" dirty="0" err="1"/>
              <a:t>Martinovic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 err="1"/>
              <a:t>Ivancic</a:t>
            </a:r>
            <a:r>
              <a:rPr lang="en-US" sz="2000" b="1" dirty="0"/>
              <a:t> </a:t>
            </a:r>
            <a:r>
              <a:rPr lang="en-US" sz="2000" b="1" dirty="0" err="1"/>
              <a:t>Jelena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 err="1"/>
              <a:t>Mirjanic</a:t>
            </a:r>
            <a:r>
              <a:rPr lang="en-US" sz="2000" b="1" dirty="0"/>
              <a:t> Viktor Vladimir </a:t>
            </a:r>
            <a:endParaRPr lang="ru-RU" sz="2000" b="1" i="1" dirty="0"/>
          </a:p>
          <a:p>
            <a:pPr defTabSz="1087960"/>
            <a:r>
              <a:rPr lang="en-US" sz="2000" b="1" dirty="0" err="1"/>
              <a:t>Milicev</a:t>
            </a:r>
            <a:r>
              <a:rPr lang="en-US" sz="2000" b="1" dirty="0"/>
              <a:t> Milos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7" name="Picture 4" descr="C:\Users\Иван Ефремов\Desktop\серб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358" y="1799282"/>
            <a:ext cx="3196276" cy="387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6614" y="3873887"/>
            <a:ext cx="66967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/>
                <a:ea typeface="Times New Roman"/>
              </a:rPr>
              <a:t>Диплом 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sz="1600" dirty="0">
                <a:latin typeface="Times New Roman"/>
                <a:ea typeface="Times New Roman"/>
              </a:rPr>
              <a:t> степени в командном зачёте</a:t>
            </a:r>
          </a:p>
          <a:p>
            <a:r>
              <a:rPr lang="ru-RU" sz="1600" dirty="0">
                <a:latin typeface="Times New Roman"/>
                <a:ea typeface="Times New Roman"/>
              </a:rPr>
              <a:t>Математическая регата – диплом 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sz="1600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sz="1600" dirty="0">
                <a:latin typeface="Times New Roman"/>
                <a:ea typeface="Times New Roman"/>
              </a:rPr>
              <a:t>Командная устная олимпиада</a:t>
            </a:r>
            <a:r>
              <a:rPr lang="en-US" sz="1600" dirty="0">
                <a:latin typeface="Times New Roman"/>
                <a:ea typeface="Times New Roman"/>
              </a:rPr>
              <a:t> </a:t>
            </a:r>
            <a:r>
              <a:rPr lang="ru-RU" sz="1600" dirty="0">
                <a:latin typeface="Times New Roman"/>
                <a:ea typeface="Times New Roman"/>
              </a:rPr>
              <a:t> – диплом 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sz="1600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sz="1600" dirty="0">
                <a:latin typeface="Times New Roman"/>
                <a:ea typeface="Times New Roman"/>
              </a:rPr>
              <a:t>Алгебра и теория чисел – 2 диплома ст. 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sz="1600" dirty="0">
                <a:latin typeface="Times New Roman"/>
                <a:ea typeface="Times New Roman"/>
              </a:rPr>
              <a:t>, 1 диплом ст. </a:t>
            </a:r>
            <a:r>
              <a:rPr lang="ru-RU" sz="1600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sz="1600" dirty="0">
                <a:latin typeface="Times New Roman"/>
                <a:ea typeface="Times New Roman"/>
              </a:rPr>
              <a:t>, 1 диплом ст. </a:t>
            </a:r>
            <a:r>
              <a:rPr lang="ru-RU" sz="1600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sz="1600" dirty="0">
              <a:latin typeface="Times New Roman"/>
              <a:ea typeface="Times New Roman"/>
            </a:endParaRPr>
          </a:p>
          <a:p>
            <a:r>
              <a:rPr lang="ru-RU" sz="1600" dirty="0">
                <a:latin typeface="Times New Roman"/>
                <a:ea typeface="Times New Roman"/>
              </a:rPr>
              <a:t>Личный зачёт – 2 диплома ст. 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sz="1600" dirty="0">
                <a:latin typeface="Times New Roman"/>
                <a:ea typeface="Times New Roman"/>
              </a:rPr>
              <a:t>, 2 диплома ст. </a:t>
            </a:r>
            <a:r>
              <a:rPr lang="ru-RU" sz="1600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</a:p>
          <a:p>
            <a:r>
              <a:rPr lang="ru-RU" sz="1600" dirty="0">
                <a:latin typeface="Times New Roman"/>
                <a:ea typeface="Times New Roman"/>
              </a:rPr>
              <a:t>Геометрия – 1 диплом ст. 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sz="1600" dirty="0">
                <a:latin typeface="Times New Roman"/>
                <a:ea typeface="Times New Roman"/>
              </a:rPr>
              <a:t>, 2 диплома ст. </a:t>
            </a:r>
            <a:r>
              <a:rPr lang="ru-RU" sz="1600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sz="1600" dirty="0">
                <a:latin typeface="Times New Roman"/>
                <a:ea typeface="Times New Roman"/>
              </a:rPr>
              <a:t>, 1 диплом ст. </a:t>
            </a:r>
            <a:r>
              <a:rPr lang="ru-RU" sz="1600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sz="1600" dirty="0">
              <a:latin typeface="Times New Roman"/>
              <a:ea typeface="Times New Roman"/>
            </a:endParaRPr>
          </a:p>
          <a:p>
            <a:r>
              <a:rPr lang="ru-RU" sz="1600" dirty="0">
                <a:latin typeface="Times New Roman"/>
                <a:ea typeface="Times New Roman"/>
              </a:rPr>
              <a:t>Комбинаторика и логика – 3 диплома ст. 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sz="1600" dirty="0">
                <a:latin typeface="Times New Roman"/>
                <a:ea typeface="Times New Roman"/>
              </a:rPr>
              <a:t>, 1 диплом ст. </a:t>
            </a:r>
            <a:r>
              <a:rPr lang="ru-RU" sz="1600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sz="16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875649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Иван Ефремов\Desktop\казахст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54" y="1861533"/>
            <a:ext cx="5663159" cy="25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73536" y="95220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998549" y="116632"/>
            <a:ext cx="7092941" cy="95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ФИЗМАТ, Алматы</a:t>
            </a: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313506" y="3219142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Смирнов Владимир </a:t>
            </a:r>
            <a:br>
              <a:rPr lang="en-US" sz="2000" b="1" dirty="0"/>
            </a:br>
            <a:r>
              <a:rPr lang="ru-RU" sz="2000" b="1" dirty="0" err="1"/>
              <a:t>Нурмухамбетов</a:t>
            </a:r>
            <a:r>
              <a:rPr lang="ru-RU" sz="2000" b="1" dirty="0"/>
              <a:t> Мансур </a:t>
            </a:r>
            <a:br>
              <a:rPr lang="en-US" sz="2000" b="1" dirty="0"/>
            </a:br>
            <a:r>
              <a:rPr lang="ru-RU" sz="2000" b="1" dirty="0" err="1"/>
              <a:t>Амрин</a:t>
            </a:r>
            <a:r>
              <a:rPr lang="ru-RU" sz="2000" b="1" dirty="0"/>
              <a:t> Айдар </a:t>
            </a:r>
            <a:endParaRPr lang="ru-RU" sz="2000" b="1" i="1" dirty="0"/>
          </a:p>
          <a:p>
            <a:pPr defTabSz="1087960"/>
            <a:r>
              <a:rPr lang="ru-RU" sz="2000" b="1" dirty="0" err="1"/>
              <a:t>Баякенов</a:t>
            </a:r>
            <a:r>
              <a:rPr lang="ru-RU" sz="2000" b="1" dirty="0"/>
              <a:t> </a:t>
            </a:r>
            <a:r>
              <a:rPr lang="ru-RU" sz="2000" b="1" dirty="0" err="1"/>
              <a:t>Амирали</a:t>
            </a:r>
            <a:r>
              <a:rPr lang="ru-RU" sz="2000" b="1" dirty="0"/>
              <a:t> </a:t>
            </a:r>
            <a:endParaRPr lang="ru-RU" sz="2000" b="1" i="1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047" y="3933056"/>
            <a:ext cx="76443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Диплом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 степени 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Математическая регата – диплом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– диплом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2 диплома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3 диплома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3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298922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СУНЦ МГУ 1, Москва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236726" y="3402255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17303" y="1937030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Пак </a:t>
            </a:r>
            <a:r>
              <a:rPr lang="ru-RU" sz="2000" b="1" dirty="0" err="1"/>
              <a:t>Ди</a:t>
            </a:r>
            <a:r>
              <a:rPr lang="ru-RU" sz="2000" b="1" dirty="0"/>
              <a:t> </a:t>
            </a:r>
            <a:r>
              <a:rPr lang="ru-RU" sz="2000" b="1" dirty="0" err="1"/>
              <a:t>Ун</a:t>
            </a:r>
            <a:r>
              <a:rPr lang="ru-RU" sz="2000" b="1" dirty="0"/>
              <a:t> </a:t>
            </a:r>
            <a:br>
              <a:rPr lang="ru-RU" sz="2000" b="1" dirty="0"/>
            </a:br>
            <a:r>
              <a:rPr lang="ru-RU" sz="2000" b="1" dirty="0"/>
              <a:t>Михайлов Сергей </a:t>
            </a:r>
            <a:br>
              <a:rPr lang="en-US" sz="2000" b="1" dirty="0"/>
            </a:br>
            <a:r>
              <a:rPr lang="ru-RU" sz="2000" b="1" dirty="0"/>
              <a:t>Медведев Иван </a:t>
            </a:r>
            <a:endParaRPr lang="ru-RU" sz="2000" b="1" i="1" dirty="0"/>
          </a:p>
          <a:p>
            <a:pPr defTabSz="1087960"/>
            <a:r>
              <a:rPr lang="ru-RU" sz="2000" b="1" dirty="0" err="1"/>
              <a:t>Ковыршина</a:t>
            </a:r>
            <a:r>
              <a:rPr lang="ru-RU" sz="2000" b="1" dirty="0"/>
              <a:t> Виктория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7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334" y="1886846"/>
            <a:ext cx="3263906" cy="30486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566" y="3919831"/>
            <a:ext cx="6984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Диплом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 степени 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Математическая регата – диплом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– диплом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3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3 диплома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677873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270" y="1857680"/>
            <a:ext cx="2995092" cy="3395906"/>
          </a:xfrm>
          <a:prstGeom prst="rect">
            <a:avLst/>
          </a:prstGeom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840819" y="86799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Глория</a:t>
            </a:r>
            <a:r>
              <a:rPr lang="en-US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-2</a:t>
            </a:r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, Москва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313506" y="3219142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Аксенов Владимир </a:t>
            </a:r>
            <a:br>
              <a:rPr lang="en-US" sz="2000" b="1" dirty="0">
                <a:latin typeface="Trattatello"/>
              </a:rPr>
            </a:br>
            <a:r>
              <a:rPr lang="ru-RU" sz="2000" b="1" dirty="0"/>
              <a:t>Высоцкий Михаил </a:t>
            </a:r>
            <a:br>
              <a:rPr lang="en-US" sz="2000" b="1" dirty="0">
                <a:latin typeface="Trattatello"/>
              </a:rPr>
            </a:br>
            <a:r>
              <a:rPr lang="ru-RU" sz="2000" b="1" dirty="0"/>
              <a:t>Карпышев Сергей </a:t>
            </a:r>
            <a:endParaRPr lang="ru-RU" sz="2000" b="1" i="1" dirty="0"/>
          </a:p>
          <a:p>
            <a:pPr defTabSz="1087960"/>
            <a:r>
              <a:rPr lang="ru-RU" sz="2000" b="1" dirty="0" err="1"/>
              <a:t>Нарин</a:t>
            </a:r>
            <a:r>
              <a:rPr lang="ru-RU" sz="2000" b="1" dirty="0"/>
              <a:t> Алексей </a:t>
            </a:r>
            <a:endParaRPr lang="ru-RU" sz="2000" b="1" i="1" dirty="0"/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4848" y="3692604"/>
            <a:ext cx="60928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Диплом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 степени 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Математическая регата – диплом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- диплом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4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16331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540" y="2763606"/>
            <a:ext cx="10398823" cy="712588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Основные цели проведения турнира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783638" y="884447"/>
            <a:ext cx="7517706" cy="616585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Организатор турнира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39323" y="1501032"/>
            <a:ext cx="8501917" cy="1200329"/>
          </a:xfrm>
          <a:prstGeom prst="rect">
            <a:avLst/>
          </a:prstGeom>
          <a:gradFill>
            <a:gsLst>
              <a:gs pos="0">
                <a:srgbClr val="F9E4BC"/>
              </a:gs>
              <a:gs pos="56000">
                <a:schemeClr val="accent3">
                  <a:tint val="74000"/>
                  <a:satMod val="100000"/>
                  <a:lumMod val="104000"/>
                  <a:alpha val="10000"/>
                </a:schemeClr>
              </a:gs>
              <a:gs pos="30000">
                <a:schemeClr val="accent3">
                  <a:tint val="78000"/>
                  <a:satMod val="100000"/>
                  <a:lumMod val="100000"/>
                  <a:alpha val="51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Специализированный учебно-научный центр (факультет) –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школа имени А.Н. Колмогорова МГУ имени М.В. Ломоносова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При поддержке Клуба Выпускников СУНЦ МГУ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8408" y="3507937"/>
            <a:ext cx="11671650" cy="1200329"/>
          </a:xfrm>
          <a:prstGeom prst="rect">
            <a:avLst/>
          </a:prstGeom>
          <a:gradFill>
            <a:gsLst>
              <a:gs pos="0">
                <a:schemeClr val="accent3">
                  <a:tint val="69000"/>
                  <a:alpha val="100000"/>
                  <a:satMod val="109000"/>
                  <a:lumMod val="110000"/>
                </a:schemeClr>
              </a:gs>
              <a:gs pos="56000">
                <a:schemeClr val="accent3">
                  <a:tint val="74000"/>
                  <a:satMod val="100000"/>
                  <a:lumMod val="104000"/>
                  <a:alpha val="10000"/>
                </a:schemeClr>
              </a:gs>
              <a:gs pos="30000">
                <a:schemeClr val="accent3">
                  <a:tint val="78000"/>
                  <a:satMod val="100000"/>
                  <a:lumMod val="100000"/>
                  <a:alpha val="51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- Привитие школьникам устойчивого интереса к занятиям математикой</a:t>
            </a:r>
          </a:p>
          <a:p>
            <a:r>
              <a:rPr lang="ru-RU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- Предоставление возможности сравнения результатов с результатами школьников из других регионов России и зарубежья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3050" y="4708266"/>
            <a:ext cx="9807232" cy="1569660"/>
          </a:xfrm>
          <a:prstGeom prst="rect">
            <a:avLst/>
          </a:prstGeom>
          <a:gradFill>
            <a:gsLst>
              <a:gs pos="100000">
                <a:schemeClr val="accent3">
                  <a:tint val="69000"/>
                  <a:alpha val="100000"/>
                  <a:satMod val="109000"/>
                  <a:lumMod val="110000"/>
                </a:schemeClr>
              </a:gs>
              <a:gs pos="19000">
                <a:schemeClr val="accent3">
                  <a:tint val="74000"/>
                  <a:satMod val="100000"/>
                  <a:lumMod val="104000"/>
                  <a:alpha val="10000"/>
                </a:schemeClr>
              </a:gs>
              <a:gs pos="93000">
                <a:schemeClr val="accent3">
                  <a:tint val="78000"/>
                  <a:satMod val="100000"/>
                  <a:lumMod val="100000"/>
                  <a:alpha val="51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- Знакомство школьников и педагогов из регионов РФ с МГУ, МЦНМО, достопримечательностями Москвы</a:t>
            </a:r>
          </a:p>
          <a:p>
            <a:r>
              <a:rPr lang="ru-RU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- Налаживание связей между математическими школами России и зарубежья</a:t>
            </a:r>
          </a:p>
          <a:p>
            <a:r>
              <a:rPr lang="ru-RU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- Новая форма интересного математического соревнования</a:t>
            </a:r>
          </a:p>
        </p:txBody>
      </p:sp>
    </p:spTree>
    <p:extLst>
      <p:ext uri="{BB962C8B-B14F-4D97-AF65-F5344CB8AC3E}">
        <p14:creationId xmlns:p14="http://schemas.microsoft.com/office/powerpoint/2010/main" val="10064602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595140" y="1524593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52132" y="292036"/>
            <a:ext cx="773828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Сборная тверской области,</a:t>
            </a:r>
            <a:b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</a:br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 Тверь и Калашниково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1197239" y="3219142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Корнеев Илья </a:t>
            </a:r>
            <a:br>
              <a:rPr lang="en-US" sz="2000" b="1" dirty="0"/>
            </a:br>
            <a:r>
              <a:rPr lang="ru-RU" sz="2000" b="1" dirty="0" err="1"/>
              <a:t>Барляев</a:t>
            </a:r>
            <a:r>
              <a:rPr lang="ru-RU" sz="2000" b="1" dirty="0"/>
              <a:t> Сергей </a:t>
            </a:r>
            <a:br>
              <a:rPr lang="en-US" sz="2000" b="1" dirty="0"/>
            </a:br>
            <a:r>
              <a:rPr lang="ru-RU" sz="2000" b="1" dirty="0" err="1"/>
              <a:t>Гулевич</a:t>
            </a:r>
            <a:r>
              <a:rPr lang="ru-RU" sz="2000" b="1" dirty="0"/>
              <a:t> Дмитрий </a:t>
            </a:r>
            <a:endParaRPr lang="ru-RU" sz="2000" b="1" i="1" dirty="0"/>
          </a:p>
          <a:p>
            <a:pPr defTabSz="1087960"/>
            <a:r>
              <a:rPr lang="ru-RU" sz="2000" b="1" dirty="0" err="1"/>
              <a:t>Бельдиев</a:t>
            </a:r>
            <a:r>
              <a:rPr lang="ru-RU" sz="2000" b="1" dirty="0"/>
              <a:t> Иван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7" name="Picture 2" descr="C:\Users\Иван Ефремов\Desktop\7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59" y="1860772"/>
            <a:ext cx="4746170" cy="368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582" y="3848596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Диплом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степени 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Математическая регата – диплом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– диплом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2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332607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Иван Ефремов\Desktop\казахст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54" y="1861533"/>
            <a:ext cx="5663159" cy="25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РФМШ, Алматы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75634" y="3408987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Серова Алена </a:t>
            </a:r>
            <a:br>
              <a:rPr lang="en-US" sz="2000" b="1" dirty="0"/>
            </a:br>
            <a:r>
              <a:rPr lang="ru-RU" sz="2000" b="1" dirty="0" err="1"/>
              <a:t>Утебаев</a:t>
            </a:r>
            <a:r>
              <a:rPr lang="ru-RU" sz="2000" b="1" dirty="0"/>
              <a:t> </a:t>
            </a:r>
            <a:r>
              <a:rPr lang="ru-RU" sz="2000" b="1" dirty="0" err="1"/>
              <a:t>Куат</a:t>
            </a:r>
            <a:r>
              <a:rPr lang="ru-RU" sz="2000" b="1" dirty="0"/>
              <a:t> </a:t>
            </a:r>
            <a:br>
              <a:rPr lang="ru-RU" sz="2000" b="1" dirty="0"/>
            </a:br>
            <a:r>
              <a:rPr lang="ru-RU" sz="2000" b="1" dirty="0"/>
              <a:t>Катаева </a:t>
            </a:r>
            <a:r>
              <a:rPr lang="ru-RU" sz="2000" b="1" dirty="0" err="1"/>
              <a:t>Асель</a:t>
            </a:r>
            <a:r>
              <a:rPr lang="ru-RU" sz="2000" b="1" dirty="0"/>
              <a:t> </a:t>
            </a:r>
            <a:br>
              <a:rPr lang="ru-RU" sz="2000" b="1" dirty="0"/>
            </a:br>
            <a:r>
              <a:rPr lang="ru-RU" sz="2000" b="1" dirty="0" err="1"/>
              <a:t>Бралинов</a:t>
            </a:r>
            <a:r>
              <a:rPr lang="ru-RU" sz="2000" b="1" dirty="0"/>
              <a:t> </a:t>
            </a:r>
            <a:r>
              <a:rPr lang="ru-RU" sz="2000" b="1" dirty="0" err="1"/>
              <a:t>Алмас</a:t>
            </a:r>
            <a:r>
              <a:rPr lang="ru-RU" sz="2000" b="1" dirty="0"/>
              <a:t>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8712" y="4254293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Диплом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степени 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– диплом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4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173024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Иван Ефремов\Desktop\казахст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54" y="1861533"/>
            <a:ext cx="5663159" cy="25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840819" y="1052736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104455" y="116632"/>
            <a:ext cx="8327455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Юниоры Алматы, Алматы</a:t>
            </a:r>
            <a:endParaRPr lang="ru-RU" altLang="ru-RU" sz="4000" b="1" dirty="0">
              <a:solidFill>
                <a:srgbClr val="CE182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2219174" y="3904398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>
              <a:solidFill>
                <a:srgbClr val="CE1820"/>
              </a:solidFill>
            </a:endParaRPr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>
                <a:latin typeface="+mj-lt"/>
              </a:rPr>
              <a:t>Топоров	 Ярослав</a:t>
            </a:r>
          </a:p>
          <a:p>
            <a:pPr defTabSz="1087960"/>
            <a:r>
              <a:rPr lang="ru-RU" sz="2000" b="1" dirty="0">
                <a:latin typeface="+mj-lt"/>
              </a:rPr>
              <a:t>Мамедов Амир</a:t>
            </a:r>
          </a:p>
          <a:p>
            <a:pPr defTabSz="1087960"/>
            <a:r>
              <a:rPr lang="ru-RU" sz="2000" b="1" dirty="0">
                <a:latin typeface="+mj-lt"/>
              </a:rPr>
              <a:t>Маратов </a:t>
            </a:r>
            <a:r>
              <a:rPr lang="ru-RU" sz="2000" b="1" dirty="0" err="1">
                <a:latin typeface="+mj-lt"/>
              </a:rPr>
              <a:t>Жанибек</a:t>
            </a:r>
            <a:endParaRPr lang="ru-RU" sz="2000" b="1" dirty="0">
              <a:latin typeface="+mj-lt"/>
            </a:endParaRPr>
          </a:p>
          <a:p>
            <a:pPr defTabSz="1087960"/>
            <a:r>
              <a:rPr lang="ru-RU" sz="2000" b="1" dirty="0" err="1">
                <a:latin typeface="+mj-lt"/>
              </a:rPr>
              <a:t>Патырин</a:t>
            </a:r>
            <a:r>
              <a:rPr lang="ru-RU" sz="2000" b="1" dirty="0">
                <a:latin typeface="+mj-lt"/>
              </a:rPr>
              <a:t> Глеб</a:t>
            </a:r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0039" y="4421974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Диплом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степени 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Математическая регата – диплом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254001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СУНЦ МГУ 2, Москва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71566" y="3573016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Старцев Николай </a:t>
            </a:r>
            <a:br>
              <a:rPr lang="ru-RU" sz="2000" b="1" dirty="0"/>
            </a:br>
            <a:r>
              <a:rPr lang="ru-RU" sz="2000" b="1" dirty="0"/>
              <a:t>Рахматуллаев </a:t>
            </a:r>
            <a:r>
              <a:rPr lang="ru-RU" sz="2000" b="1" dirty="0" err="1"/>
              <a:t>Темурбек</a:t>
            </a:r>
            <a:r>
              <a:rPr lang="ru-RU" sz="2000" b="1" dirty="0"/>
              <a:t> </a:t>
            </a:r>
            <a:br>
              <a:rPr lang="en-US" sz="2000" b="1" dirty="0"/>
            </a:br>
            <a:r>
              <a:rPr lang="ru-RU" sz="2000" b="1" dirty="0"/>
              <a:t>Елфимов Никита </a:t>
            </a:r>
            <a:br>
              <a:rPr lang="ru-RU" sz="2000" b="1" dirty="0"/>
            </a:br>
            <a:r>
              <a:rPr lang="ru-RU" sz="2000" b="1" dirty="0"/>
              <a:t>Воронин Андрей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7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334" y="1886846"/>
            <a:ext cx="3263906" cy="30486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4762" y="4292070"/>
            <a:ext cx="7949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Похвальная грамота</a:t>
            </a:r>
            <a:r>
              <a:rPr lang="ru-RU" dirty="0">
                <a:latin typeface="Times New Roman"/>
                <a:ea typeface="Times New Roman"/>
              </a:rPr>
              <a:t> 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– диплом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Личный зачёт –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304215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10"/>
            <a:ext cx="5908776" cy="40419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0" tIns="17265" rIns="34530" bIns="17265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3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0" tIns="17265" rIns="34530" bIns="17265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Десяточка, Ангарск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673546" y="3291673"/>
            <a:ext cx="10068045" cy="103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0" tIns="17265" rIns="34530" bIns="17265">
            <a:spAutoFit/>
          </a:bodyPr>
          <a:lstStyle/>
          <a:p>
            <a:pPr algn="ctr" defTabSz="1087671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671"/>
            <a:endParaRPr lang="ru-RU" altLang="ru-RU" sz="2000" dirty="0"/>
          </a:p>
          <a:p>
            <a:pPr algn="ctr" defTabSz="1087671"/>
            <a:endParaRPr lang="ru-RU" altLang="ru-RU" dirty="0">
              <a:solidFill>
                <a:srgbClr val="00B050"/>
              </a:solidFill>
            </a:endParaRPr>
          </a:p>
          <a:p>
            <a:pPr algn="ctr" defTabSz="1087671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4" y="1886846"/>
            <a:ext cx="3869999" cy="1265980"/>
          </a:xfrm>
          <a:prstGeom prst="rect">
            <a:avLst/>
          </a:prstGeom>
        </p:spPr>
        <p:txBody>
          <a:bodyPr wrap="square" lIns="34537" tIns="17268" rIns="34537" bIns="17268">
            <a:spAutoFit/>
          </a:bodyPr>
          <a:lstStyle/>
          <a:p>
            <a:pPr defTabSz="1087671"/>
            <a:r>
              <a:rPr lang="ru-RU" sz="2000" b="1" dirty="0"/>
              <a:t>Лобанова Валерия </a:t>
            </a:r>
            <a:br>
              <a:rPr lang="ru-RU" sz="2000" b="1" dirty="0"/>
            </a:br>
            <a:r>
              <a:rPr lang="ru-RU" sz="2000" b="1" dirty="0"/>
              <a:t>Мажейка Михаил </a:t>
            </a:r>
            <a:br>
              <a:rPr lang="ru-RU" sz="2000" b="1" dirty="0"/>
            </a:br>
            <a:r>
              <a:rPr lang="ru-RU" sz="2000" b="1" dirty="0"/>
              <a:t>Коваль Михаил </a:t>
            </a:r>
            <a:br>
              <a:rPr lang="ru-RU" sz="2000" b="1" dirty="0"/>
            </a:br>
            <a:r>
              <a:rPr lang="ru-RU" sz="2000" b="1" dirty="0" err="1"/>
              <a:t>Шалашов</a:t>
            </a:r>
            <a:r>
              <a:rPr lang="ru-RU" sz="2000" b="1" dirty="0"/>
              <a:t> Андрей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0084" y="3809244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</a:rPr>
              <a:t>Похвальная грамота </a:t>
            </a:r>
            <a:r>
              <a:rPr lang="ru-RU" dirty="0">
                <a:latin typeface="Times New Roman"/>
                <a:ea typeface="Times New Roman"/>
              </a:rPr>
              <a:t>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Математическая регата –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–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5B6B6C-E412-45D2-B9BC-AA9AE1444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87" y="1600563"/>
            <a:ext cx="3646342" cy="396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7906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68172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СУНЦ МГУ 3, Москва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673546" y="3411170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Филиппов Антон </a:t>
            </a:r>
            <a:br>
              <a:rPr lang="ru-RU" sz="2000" b="1" dirty="0"/>
            </a:br>
            <a:r>
              <a:rPr lang="ru-RU" sz="2000" b="1" dirty="0"/>
              <a:t>Кравцова Екатерина </a:t>
            </a:r>
            <a:br>
              <a:rPr lang="en-US" sz="2000" b="1" dirty="0"/>
            </a:br>
            <a:r>
              <a:rPr lang="ru-RU" sz="2000" b="1" dirty="0"/>
              <a:t>Андриянов Никита </a:t>
            </a:r>
            <a:r>
              <a:rPr lang="ru-RU" sz="2000" b="1" i="1" dirty="0"/>
              <a:t> </a:t>
            </a:r>
            <a:br>
              <a:rPr lang="ru-RU" sz="2000" b="1" i="1" dirty="0"/>
            </a:br>
            <a:r>
              <a:rPr lang="ru-RU" sz="2000" b="1" dirty="0" err="1"/>
              <a:t>Шрайнер</a:t>
            </a:r>
            <a:r>
              <a:rPr lang="ru-RU" sz="2000" b="1" dirty="0"/>
              <a:t> Данил </a:t>
            </a:r>
            <a:endParaRPr lang="ru-RU" sz="2000" b="1" i="1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9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334" y="1886846"/>
            <a:ext cx="3263906" cy="30486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1075" y="3947458"/>
            <a:ext cx="6092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Похвальная грамота</a:t>
            </a:r>
            <a:r>
              <a:rPr lang="ru-RU" dirty="0">
                <a:latin typeface="Times New Roman"/>
                <a:ea typeface="Times New Roman"/>
              </a:rPr>
              <a:t> 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–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3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304215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59038" y="95220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АКА, Елизово и Ангарск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550590" y="3442533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22998" y="1822715"/>
            <a:ext cx="3869999" cy="958213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Линь </a:t>
            </a:r>
            <a:r>
              <a:rPr lang="ru-RU" sz="2000" b="1" dirty="0" err="1"/>
              <a:t>Вансин</a:t>
            </a:r>
            <a:r>
              <a:rPr lang="ru-RU" sz="2000" b="1" dirty="0"/>
              <a:t> </a:t>
            </a:r>
            <a:br>
              <a:rPr lang="en-US" sz="2000" b="1" dirty="0"/>
            </a:br>
            <a:r>
              <a:rPr lang="ru-RU" sz="2000" b="1" dirty="0"/>
              <a:t>Филатова Надежда  </a:t>
            </a:r>
            <a:br>
              <a:rPr lang="en-US" sz="2000" b="1" dirty="0"/>
            </a:br>
            <a:r>
              <a:rPr lang="ru-RU" sz="2000" b="1" dirty="0" err="1"/>
              <a:t>Лагойда</a:t>
            </a:r>
            <a:r>
              <a:rPr lang="ru-RU" sz="2000" b="1" dirty="0"/>
              <a:t> Андрей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42878" y="4034668"/>
            <a:ext cx="6092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</a:rPr>
              <a:t>Похвальная грамота </a:t>
            </a:r>
            <a:r>
              <a:rPr lang="ru-RU" dirty="0">
                <a:latin typeface="Times New Roman"/>
                <a:ea typeface="Times New Roman"/>
              </a:rPr>
              <a:t>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–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3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28" y="1874641"/>
            <a:ext cx="2957366" cy="4290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0" y="1988840"/>
            <a:ext cx="3646342" cy="396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8463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Иван Ефремов\Desktop\уф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282" y="1886845"/>
            <a:ext cx="3267010" cy="415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59038" y="95220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595008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36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Реликтовое излучение 83, Уфа</a:t>
            </a:r>
            <a:endParaRPr lang="ru-RU" altLang="ru-RU" sz="3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977156" y="3786190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 err="1"/>
              <a:t>Долгодворов</a:t>
            </a:r>
            <a:r>
              <a:rPr lang="ru-RU" sz="2000" b="1" dirty="0"/>
              <a:t> Егор </a:t>
            </a:r>
            <a:br>
              <a:rPr lang="ru-RU" sz="2000" b="1" dirty="0"/>
            </a:br>
            <a:r>
              <a:rPr lang="ru-RU" sz="2000" b="1" dirty="0"/>
              <a:t>Дубовик Ангелина </a:t>
            </a:r>
            <a:br>
              <a:rPr lang="en-US" sz="2000" b="1" dirty="0"/>
            </a:br>
            <a:r>
              <a:rPr lang="ru-RU" sz="2000" b="1" dirty="0"/>
              <a:t>Буй </a:t>
            </a:r>
            <a:r>
              <a:rPr lang="ru-RU" sz="2000" b="1" dirty="0" err="1"/>
              <a:t>Тхй</a:t>
            </a:r>
            <a:r>
              <a:rPr lang="ru-RU" sz="2000" b="1" dirty="0"/>
              <a:t> Май </a:t>
            </a:r>
            <a:br>
              <a:rPr lang="ru-RU" sz="2000" b="1" dirty="0"/>
            </a:br>
            <a:r>
              <a:rPr lang="ru-RU" sz="2000" b="1" dirty="0" err="1"/>
              <a:t>Багаев</a:t>
            </a:r>
            <a:r>
              <a:rPr lang="ru-RU" sz="2000" b="1" dirty="0"/>
              <a:t> Владимир </a:t>
            </a: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8582" y="4365104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Похвальная грамота</a:t>
            </a:r>
            <a:r>
              <a:rPr lang="ru-RU" dirty="0">
                <a:latin typeface="Times New Roman"/>
                <a:ea typeface="Times New Roman"/>
              </a:rPr>
              <a:t> 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010554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59038" y="95220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30-8, Ижевск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1753666" y="3631504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Ананьин Макар </a:t>
            </a:r>
            <a:br>
              <a:rPr lang="en-US" sz="2000" b="1" dirty="0"/>
            </a:br>
            <a:r>
              <a:rPr lang="ru-RU" sz="2000" b="1" dirty="0"/>
              <a:t>Коваленко Дарья </a:t>
            </a:r>
            <a:br>
              <a:rPr lang="en-US" sz="2000" b="1" dirty="0"/>
            </a:br>
            <a:r>
              <a:rPr lang="ru-RU" sz="2000" b="1" dirty="0" err="1"/>
              <a:t>Пьянзин</a:t>
            </a:r>
            <a:r>
              <a:rPr lang="ru-RU" sz="2000" b="1" dirty="0"/>
              <a:t> Марк </a:t>
            </a:r>
            <a:endParaRPr lang="ru-RU" sz="2000" b="1" i="1" dirty="0"/>
          </a:p>
          <a:p>
            <a:pPr defTabSz="1087960"/>
            <a:r>
              <a:rPr lang="ru-RU" sz="2000" b="1" dirty="0"/>
              <a:t>Веприков Андрей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7" name="Picture 2" descr="C:\Users\Иван Ефремов\Desktop\Ижевс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18" y="1846230"/>
            <a:ext cx="3300165" cy="436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0232" y="4149080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Похвальная грамота</a:t>
            </a:r>
            <a:r>
              <a:rPr lang="ru-RU" dirty="0">
                <a:latin typeface="Times New Roman"/>
                <a:ea typeface="Times New Roman"/>
              </a:rPr>
              <a:t> в командном зачёте</a:t>
            </a:r>
          </a:p>
          <a:p>
            <a:r>
              <a:rPr lang="ru-RU" dirty="0">
                <a:latin typeface="Times New Roman"/>
                <a:ea typeface="Times New Roman"/>
              </a:rPr>
              <a:t>Математическая регата – диплом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2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199871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СУНЦ МГУ 4, Москва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775021" y="4102844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Очиров </a:t>
            </a:r>
            <a:r>
              <a:rPr lang="ru-RU" sz="2000" b="1" dirty="0" err="1"/>
              <a:t>Адьян</a:t>
            </a:r>
            <a:r>
              <a:rPr lang="ru-RU" sz="2000" b="1" dirty="0"/>
              <a:t> </a:t>
            </a:r>
            <a:br>
              <a:rPr lang="ru-RU" sz="2000" b="1" dirty="0"/>
            </a:br>
            <a:r>
              <a:rPr lang="ru-RU" sz="2000" b="1" dirty="0"/>
              <a:t>Колчин Дмитрий </a:t>
            </a:r>
            <a:br>
              <a:rPr lang="en-US" sz="2000" b="1" dirty="0"/>
            </a:br>
            <a:r>
              <a:rPr lang="ru-RU" sz="2000" b="1" dirty="0"/>
              <a:t>Калинин Иван </a:t>
            </a:r>
            <a:endParaRPr lang="ru-RU" sz="2000" b="1" i="1" dirty="0"/>
          </a:p>
          <a:p>
            <a:pPr defTabSz="1087960"/>
            <a:r>
              <a:rPr lang="ru-RU" sz="2000" b="1" dirty="0"/>
              <a:t>Бердников Сергей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7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334" y="1886846"/>
            <a:ext cx="3263906" cy="30486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4546" y="4708267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Алгебра и теория чисел – 2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304215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60293" y="725488"/>
            <a:ext cx="7441231" cy="1674812"/>
          </a:xfrm>
          <a:prstGeom prst="rect">
            <a:avLst/>
          </a:prstGeom>
          <a:ln>
            <a:noFill/>
          </a:ln>
          <a:effectLst/>
        </p:spPr>
        <p:txBody>
          <a:bodyPr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ru-RU" sz="4800" dirty="0">
                <a:solidFill>
                  <a:srgbClr val="0070C0"/>
                </a:solidFill>
                <a:latin typeface="Trattatello"/>
                <a:ea typeface="Trattatello"/>
                <a:cs typeface="Trattatello"/>
              </a:rPr>
              <a:t>Андрей Александрович Егоров</a:t>
            </a:r>
          </a:p>
        </p:txBody>
      </p:sp>
      <p:pic>
        <p:nvPicPr>
          <p:cNvPr id="68623" name="Picture 15" descr="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108" y="673100"/>
            <a:ext cx="3784107" cy="5676900"/>
          </a:xfrm>
          <a:prstGeom prst="rect">
            <a:avLst/>
          </a:prstGeom>
          <a:noFill/>
        </p:spPr>
      </p:pic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5968223" y="2959100"/>
            <a:ext cx="4749182" cy="5921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3200"/>
              <a:t>11</a:t>
            </a:r>
            <a:r>
              <a:rPr lang="ru-RU" sz="3200"/>
              <a:t>.</a:t>
            </a:r>
            <a:r>
              <a:rPr lang="en-US" sz="3200"/>
              <a:t>10</a:t>
            </a:r>
            <a:r>
              <a:rPr lang="ru-RU" sz="3200"/>
              <a:t>.</a:t>
            </a:r>
            <a:r>
              <a:rPr lang="en-US" sz="3200"/>
              <a:t>1939 – 23</a:t>
            </a:r>
            <a:r>
              <a:rPr lang="ru-RU" sz="3200"/>
              <a:t>.04.2017 </a:t>
            </a: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5333306" y="4203701"/>
            <a:ext cx="64761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3200" dirty="0"/>
              <a:t>Годы работы в ФМШ при МГУ </a:t>
            </a:r>
          </a:p>
          <a:p>
            <a:pPr algn="ctr" defTabSz="914400">
              <a:spcBef>
                <a:spcPct val="50000"/>
              </a:spcBef>
            </a:pPr>
            <a:r>
              <a:rPr lang="ru-RU" sz="3200" dirty="0"/>
              <a:t>1963 – 2016</a:t>
            </a:r>
          </a:p>
        </p:txBody>
      </p:sp>
    </p:spTree>
    <p:extLst>
      <p:ext uri="{BB962C8B-B14F-4D97-AF65-F5344CB8AC3E}">
        <p14:creationId xmlns:p14="http://schemas.microsoft.com/office/powerpoint/2010/main" val="380406536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Енисей, Красноярск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1865201" y="4134781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 err="1"/>
              <a:t>Стрекаловская</a:t>
            </a:r>
            <a:r>
              <a:rPr lang="ru-RU" sz="2000" b="1" dirty="0"/>
              <a:t> Наталья </a:t>
            </a:r>
            <a:br>
              <a:rPr lang="en-US" sz="2000" b="1" dirty="0"/>
            </a:br>
            <a:r>
              <a:rPr lang="ru-RU" sz="2000" b="1" dirty="0"/>
              <a:t>Селезнев Глеб </a:t>
            </a:r>
            <a:br>
              <a:rPr lang="en-US" sz="2000" b="1" dirty="0"/>
            </a:br>
            <a:r>
              <a:rPr lang="ru-RU" sz="2000" b="1" dirty="0" err="1"/>
              <a:t>Клюшник</a:t>
            </a:r>
            <a:r>
              <a:rPr lang="ru-RU" sz="2000" b="1" dirty="0"/>
              <a:t> Анастасия </a:t>
            </a:r>
            <a:endParaRPr lang="ru-RU" sz="2000" b="1" i="1" dirty="0"/>
          </a:p>
          <a:p>
            <a:pPr defTabSz="1087960"/>
            <a:r>
              <a:rPr lang="ru-RU" sz="2000" b="1" dirty="0"/>
              <a:t>Постников Дмитрий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7" name="Picture 4" descr="C:\Users\Иван Ефремов\Desktop\Красноярс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619" y="1766728"/>
            <a:ext cx="2880320" cy="48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622" y="4708267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Личный зачёт – 2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724439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521" y="1509158"/>
            <a:ext cx="6339730" cy="4455117"/>
          </a:xfrm>
          <a:prstGeom prst="rect">
            <a:avLst/>
          </a:prstGeom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59038" y="95220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ФТЛ 1, Якутск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1871552" y="3742063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Антонов Анатолий </a:t>
            </a:r>
            <a:br>
              <a:rPr lang="en-US" sz="2000" b="1" dirty="0"/>
            </a:br>
            <a:r>
              <a:rPr lang="ru-RU" sz="2000" b="1" dirty="0"/>
              <a:t>Афонская Ираида </a:t>
            </a:r>
            <a:br>
              <a:rPr lang="en-US" sz="2000" b="1" dirty="0"/>
            </a:br>
            <a:r>
              <a:rPr lang="ru-RU" sz="2000" b="1" dirty="0"/>
              <a:t>Волков Василий </a:t>
            </a:r>
            <a:endParaRPr lang="ru-RU" sz="2000" b="1" i="1" dirty="0"/>
          </a:p>
          <a:p>
            <a:pPr defTabSz="1087960"/>
            <a:r>
              <a:rPr lang="ru-RU" sz="2000" b="1" dirty="0"/>
              <a:t>Оконешникова Елена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8199" y="4259639"/>
            <a:ext cx="6092825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Математическая регата –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r>
              <a:rPr lang="ru-RU" dirty="0">
                <a:latin typeface="Times New Roman"/>
                <a:ea typeface="Times New Roman"/>
              </a:rPr>
              <a:t> </a:t>
            </a: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- диплом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3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233475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Елизово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2689770" y="4286486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Дроздов Эдуард </a:t>
            </a:r>
            <a:br>
              <a:rPr lang="en-US" sz="2000" b="1" dirty="0"/>
            </a:br>
            <a:r>
              <a:rPr lang="ru-RU" sz="2000" b="1" dirty="0"/>
              <a:t>Бурак Марина </a:t>
            </a:r>
            <a:br>
              <a:rPr lang="en-US" sz="2000" b="1" dirty="0"/>
            </a:br>
            <a:r>
              <a:rPr lang="ru-RU" sz="2000" b="1" dirty="0" err="1"/>
              <a:t>Ермош</a:t>
            </a:r>
            <a:r>
              <a:rPr lang="ru-RU" sz="2000" b="1" dirty="0"/>
              <a:t> Петр </a:t>
            </a:r>
            <a:endParaRPr lang="ru-RU" sz="2000" b="1" i="1" dirty="0"/>
          </a:p>
          <a:p>
            <a:pPr defTabSz="1087960"/>
            <a:r>
              <a:rPr lang="ru-RU" sz="2000" b="1" dirty="0"/>
              <a:t>Бирюков Тимофей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7422" y="4857760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Личный зачёт –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3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6EF156-C285-4DC5-912A-E2F2620C9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551" y="1625408"/>
            <a:ext cx="2957366" cy="429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5502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59038" y="95220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Барнаул 4</a:t>
            </a:r>
            <a:r>
              <a:rPr lang="en-US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2</a:t>
            </a:r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, Барнаул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889570" y="3539646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 err="1"/>
              <a:t>Межинский</a:t>
            </a:r>
            <a:r>
              <a:rPr lang="ru-RU" sz="2000" b="1" dirty="0"/>
              <a:t> Степан </a:t>
            </a:r>
            <a:br>
              <a:rPr lang="en-US" sz="2000" b="1" dirty="0"/>
            </a:br>
            <a:r>
              <a:rPr lang="ru-RU" sz="2000" b="1" dirty="0"/>
              <a:t>Яковенко Ксения </a:t>
            </a:r>
            <a:br>
              <a:rPr lang="en-US" sz="2000" b="1" dirty="0"/>
            </a:br>
            <a:r>
              <a:rPr lang="ru-RU" sz="2000" b="1" dirty="0"/>
              <a:t>Лавриненко Ульяна </a:t>
            </a:r>
            <a:endParaRPr lang="ru-RU" sz="2000" b="1" i="1" dirty="0"/>
          </a:p>
          <a:p>
            <a:pPr defTabSz="1087960"/>
            <a:r>
              <a:rPr lang="ru-RU" sz="2000" b="1" dirty="0"/>
              <a:t>Вагнер Александр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7" name="Picture 3" descr="C:\Users\Иван Ефремов\Desktop\Барнау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02" y="1700808"/>
            <a:ext cx="4646124" cy="367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6477" y="4077072"/>
            <a:ext cx="6092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Математическая регата –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Похвальная Грамота</a:t>
            </a:r>
            <a:r>
              <a:rPr lang="ru-RU" dirty="0">
                <a:latin typeface="Times New Roman"/>
                <a:ea typeface="Times New Roman"/>
              </a:rPr>
              <a:t>, </a:t>
            </a:r>
          </a:p>
          <a:p>
            <a:r>
              <a:rPr lang="ru-RU" dirty="0">
                <a:latin typeface="Times New Roman"/>
                <a:ea typeface="Times New Roman"/>
              </a:rPr>
              <a:t>Командная устная олимпиада – диплом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 степени</a:t>
            </a:r>
          </a:p>
          <a:p>
            <a:r>
              <a:rPr lang="ru-RU" dirty="0">
                <a:latin typeface="Times New Roman"/>
                <a:ea typeface="Times New Roman"/>
              </a:rPr>
              <a:t>Алгебра и теория чисел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971431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270" y="1857680"/>
            <a:ext cx="2995092" cy="3395906"/>
          </a:xfrm>
          <a:prstGeom prst="rect">
            <a:avLst/>
          </a:prstGeom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80406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Глория</a:t>
            </a:r>
            <a:r>
              <a:rPr lang="en-US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-</a:t>
            </a:r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1, Москва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1871551" y="3874567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Вихров Владислав </a:t>
            </a:r>
            <a:br>
              <a:rPr lang="en-US" sz="2000" b="1" dirty="0"/>
            </a:br>
            <a:r>
              <a:rPr lang="ru-RU" sz="2000" b="1" dirty="0"/>
              <a:t>Воронков Александр </a:t>
            </a:r>
            <a:br>
              <a:rPr lang="en-US" sz="2000" b="1" dirty="0"/>
            </a:br>
            <a:r>
              <a:rPr lang="ru-RU" sz="2000" b="1" dirty="0"/>
              <a:t>Гикало Екатерина </a:t>
            </a:r>
            <a:endParaRPr lang="ru-RU" sz="2000" b="1" i="1" dirty="0"/>
          </a:p>
          <a:p>
            <a:pPr defTabSz="1087960"/>
            <a:r>
              <a:rPr lang="ru-RU" sz="2000" b="1" dirty="0"/>
              <a:t>Сальникова Алиса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8622" y="4536638"/>
            <a:ext cx="6092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Алгебра и теория чисел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2 диплома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163431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59038" y="95220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 err="1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Гагаринцы</a:t>
            </a:r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, Волгоград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1459797" y="4190691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Тихонов	Богдан</a:t>
            </a:r>
          </a:p>
          <a:p>
            <a:pPr defTabSz="1087960"/>
            <a:r>
              <a:rPr lang="ru-RU" sz="2000" b="1" dirty="0" err="1"/>
              <a:t>Смутин</a:t>
            </a:r>
            <a:r>
              <a:rPr lang="ru-RU" sz="2000" b="1" dirty="0"/>
              <a:t> Даниил</a:t>
            </a:r>
          </a:p>
          <a:p>
            <a:pPr defTabSz="1087960"/>
            <a:r>
              <a:rPr lang="ru-RU" sz="2000" b="1" dirty="0"/>
              <a:t>Иевлев Роман</a:t>
            </a:r>
          </a:p>
          <a:p>
            <a:pPr defTabSz="1087960"/>
            <a:r>
              <a:rPr lang="ru-RU" sz="2000" b="1" dirty="0"/>
              <a:t>Коновалов Владимир</a:t>
            </a: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9" name="Picture 4" descr="C:\Users\Иван Ефремов\Desktop\Волгоград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74" y="1874979"/>
            <a:ext cx="4206925" cy="372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6614" y="4650592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Алгебра и теория чисел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02521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270" y="1857680"/>
            <a:ext cx="2995092" cy="3395906"/>
          </a:xfrm>
          <a:prstGeom prst="rect">
            <a:avLst/>
          </a:prstGeom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54 Школа, Москва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1923517" y="4252950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 err="1"/>
              <a:t>Галиуллин</a:t>
            </a:r>
            <a:r>
              <a:rPr lang="ru-RU" sz="2000" b="1" dirty="0"/>
              <a:t> Артур </a:t>
            </a:r>
            <a:br>
              <a:rPr lang="en-US" sz="2000" b="1" dirty="0"/>
            </a:br>
            <a:r>
              <a:rPr lang="ru-RU" sz="2000" b="1" dirty="0"/>
              <a:t>Соколов Павел </a:t>
            </a:r>
            <a:br>
              <a:rPr lang="en-US" sz="2000" b="1" dirty="0"/>
            </a:br>
            <a:r>
              <a:rPr lang="ru-RU" sz="2000" b="1" dirty="0"/>
              <a:t>Тюрин Станислав </a:t>
            </a:r>
            <a:br>
              <a:rPr lang="ru-RU" sz="2000" b="1" dirty="0"/>
            </a:br>
            <a:r>
              <a:rPr lang="ru-RU" sz="2000" b="1" dirty="0" err="1"/>
              <a:t>Чекалов</a:t>
            </a:r>
            <a:r>
              <a:rPr lang="ru-RU" sz="2000" b="1" dirty="0"/>
              <a:t> Павел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8622" y="4834572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Алгебра и теория чисел –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r>
              <a:rPr lang="ru-RU" dirty="0">
                <a:latin typeface="Times New Roman"/>
                <a:ea typeface="Times New Roman"/>
              </a:rPr>
              <a:t>,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584168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Иван Ефремов\Desktop\уф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282" y="1886845"/>
            <a:ext cx="3267010" cy="415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59038" y="95220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Инженеры 83, Уфа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1871551" y="3747973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 err="1">
                <a:latin typeface="+mj-lt"/>
              </a:rPr>
              <a:t>Оплачко</a:t>
            </a:r>
            <a:r>
              <a:rPr lang="ru-RU" sz="2000" b="1" dirty="0">
                <a:latin typeface="+mj-lt"/>
              </a:rPr>
              <a:t> Мария </a:t>
            </a:r>
            <a:br>
              <a:rPr lang="ru-RU" sz="2000" b="1" dirty="0">
                <a:latin typeface="+mj-lt"/>
              </a:rPr>
            </a:br>
            <a:r>
              <a:rPr lang="ru-RU" sz="2000" b="1" dirty="0" err="1">
                <a:latin typeface="+mj-lt"/>
              </a:rPr>
              <a:t>Терегулов</a:t>
            </a:r>
            <a:r>
              <a:rPr lang="ru-RU" sz="2000" b="1" dirty="0">
                <a:latin typeface="+mj-lt"/>
              </a:rPr>
              <a:t> Тимур </a:t>
            </a:r>
            <a:br>
              <a:rPr lang="en-US" sz="2000" b="1" dirty="0">
                <a:latin typeface="+mj-lt"/>
              </a:rPr>
            </a:br>
            <a:r>
              <a:rPr lang="ru-RU" sz="2000" b="1" dirty="0">
                <a:latin typeface="+mj-lt"/>
              </a:rPr>
              <a:t>Балабанов Федор </a:t>
            </a:r>
            <a:endParaRPr lang="ru-RU" sz="2000" b="1" i="1" dirty="0">
              <a:latin typeface="+mj-lt"/>
            </a:endParaRPr>
          </a:p>
          <a:p>
            <a:pPr defTabSz="1087960"/>
            <a:r>
              <a:rPr lang="ru-RU" sz="2000" b="1" dirty="0">
                <a:latin typeface="+mj-lt"/>
              </a:rPr>
              <a:t>Воронин Родион </a:t>
            </a:r>
            <a:endParaRPr lang="ru-RU" sz="2000" b="1" i="1" dirty="0">
              <a:latin typeface="+mj-lt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9448" y="4265549"/>
            <a:ext cx="6092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Алгебра и теория чисел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Геометрия – 1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2334758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89554" y="952209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Старшая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Локомотив</a:t>
            </a:r>
            <a:r>
              <a:rPr lang="en-US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-</a:t>
            </a:r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1, Иркутск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1871551" y="4423592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 err="1"/>
              <a:t>Холева</a:t>
            </a:r>
            <a:r>
              <a:rPr lang="ru-RU" sz="2000" b="1" dirty="0"/>
              <a:t> Дарья </a:t>
            </a:r>
            <a:br>
              <a:rPr lang="ru-RU" sz="2000" b="1" dirty="0"/>
            </a:br>
            <a:r>
              <a:rPr lang="ru-RU" sz="2000" b="1" dirty="0"/>
              <a:t>Киреева Маргарита </a:t>
            </a:r>
            <a:br>
              <a:rPr lang="en-US" sz="2000" b="1" dirty="0"/>
            </a:br>
            <a:r>
              <a:rPr lang="ru-RU" sz="2000" b="1" dirty="0"/>
              <a:t>Титов Филипп </a:t>
            </a:r>
            <a:br>
              <a:rPr lang="ru-RU" sz="2000" b="1" dirty="0"/>
            </a:br>
            <a:r>
              <a:rPr lang="ru-RU" sz="2000" b="1" dirty="0" err="1"/>
              <a:t>Блудова</a:t>
            </a:r>
            <a:r>
              <a:rPr lang="ru-RU" sz="2000" b="1" dirty="0"/>
              <a:t> Ольга </a:t>
            </a:r>
            <a:endParaRPr lang="ru-RU" sz="2000" b="1" i="1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9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506" y="1809542"/>
            <a:ext cx="3650692" cy="39620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0630" y="4941168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Геометрия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1293627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59038" y="95220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Лицеисты, Волгоград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1450422" y="4563303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/>
              <a:t>Соломин Андрей </a:t>
            </a:r>
            <a:br>
              <a:rPr lang="en-US" sz="2000" b="1" dirty="0"/>
            </a:br>
            <a:r>
              <a:rPr lang="ru-RU" sz="2000" b="1" dirty="0"/>
              <a:t>Бушуев Никита </a:t>
            </a:r>
            <a:br>
              <a:rPr lang="en-US" sz="2000" b="1" dirty="0"/>
            </a:br>
            <a:r>
              <a:rPr lang="ru-RU" sz="2000" b="1" dirty="0"/>
              <a:t>Башарова Анна </a:t>
            </a:r>
            <a:endParaRPr lang="ru-RU" sz="2000" b="1" i="1" dirty="0"/>
          </a:p>
          <a:p>
            <a:pPr defTabSz="1087960"/>
            <a:r>
              <a:rPr lang="ru-RU" sz="2000" b="1" dirty="0"/>
              <a:t>Ярославцева Мария </a:t>
            </a:r>
            <a:endParaRPr lang="ru-RU" sz="2000" b="1" i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7" name="Picture 4" descr="C:\Users\Иван Ефремов\Desktop\Волгоград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74" y="1874979"/>
            <a:ext cx="4206925" cy="372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76611" y="5090636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Личный зачёт – 1 диплом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r>
              <a:rPr lang="ru-RU" dirty="0">
                <a:latin typeface="Times New Roman"/>
                <a:ea typeface="Times New Roman"/>
              </a:rPr>
              <a:t>, 2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1 диплом ст.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I</a:t>
            </a:r>
            <a:r>
              <a:rPr lang="ru-RU" dirty="0">
                <a:latin typeface="Times New Roman"/>
                <a:ea typeface="Times New Roman"/>
              </a:rPr>
              <a:t>,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79563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 Ефремов\Desktop\география_турнир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13" y="3125518"/>
            <a:ext cx="9039664" cy="36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016597" y="404664"/>
            <a:ext cx="7905843" cy="85002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>
                <a:solidFill>
                  <a:srgbClr val="CE1820"/>
                </a:solidFill>
                <a:latin typeface="Trattatello" charset="0"/>
                <a:ea typeface="Trattatello" charset="0"/>
                <a:cs typeface="Trattatello" charset="0"/>
              </a:rPr>
              <a:t>География Турнира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4686" y="1254691"/>
            <a:ext cx="4198424" cy="1815882"/>
          </a:xfrm>
          <a:prstGeom prst="rect">
            <a:avLst/>
          </a:prstGeom>
          <a:gradFill>
            <a:gsLst>
              <a:gs pos="0">
                <a:srgbClr val="F9E4BC"/>
              </a:gs>
              <a:gs pos="56000">
                <a:schemeClr val="accent3">
                  <a:tint val="74000"/>
                  <a:satMod val="100000"/>
                  <a:lumMod val="104000"/>
                  <a:alpha val="10000"/>
                </a:schemeClr>
              </a:gs>
              <a:gs pos="30000">
                <a:schemeClr val="accent3">
                  <a:tint val="78000"/>
                  <a:satMod val="100000"/>
                  <a:lumMod val="100000"/>
                  <a:alpha val="51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lvl="0" indent="-514350" algn="ctr" defTabSz="914400">
              <a:defRPr/>
            </a:pPr>
            <a:r>
              <a:rPr lang="ru-RU" sz="2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100 участников</a:t>
            </a:r>
          </a:p>
          <a:p>
            <a:pPr marL="514350" lvl="0" indent="-514350" algn="ctr" defTabSz="914400">
              <a:defRPr/>
            </a:pPr>
            <a:r>
              <a:rPr lang="ru-RU" sz="2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5</a:t>
            </a:r>
            <a:r>
              <a:rPr lang="ru-RU" sz="2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 команд</a:t>
            </a:r>
          </a:p>
          <a:p>
            <a:pPr marL="514350" lvl="0" indent="-514350" algn="ctr" defTabSz="914400">
              <a:defRPr/>
            </a:pPr>
            <a:r>
              <a:rPr lang="ru-RU" sz="2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 3 страны</a:t>
            </a:r>
          </a:p>
          <a:p>
            <a:pPr marL="514350" lvl="0" indent="-514350" algn="ctr" defTabSz="914400">
              <a:defRPr/>
            </a:pPr>
            <a:r>
              <a:rPr lang="ru-RU" sz="2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(Россия, Казахстан, Сербия)</a:t>
            </a:r>
          </a:p>
        </p:txBody>
      </p:sp>
      <p:pic>
        <p:nvPicPr>
          <p:cNvPr id="15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13110" y="1254691"/>
            <a:ext cx="6577303" cy="1938992"/>
          </a:xfrm>
          <a:prstGeom prst="rect">
            <a:avLst/>
          </a:prstGeom>
          <a:gradFill>
            <a:gsLst>
              <a:gs pos="0">
                <a:srgbClr val="F9E4BC"/>
              </a:gs>
              <a:gs pos="56000">
                <a:schemeClr val="accent3">
                  <a:tint val="74000"/>
                  <a:satMod val="100000"/>
                  <a:lumMod val="104000"/>
                  <a:alpha val="10000"/>
                </a:schemeClr>
              </a:gs>
              <a:gs pos="30000">
                <a:schemeClr val="accent3">
                  <a:tint val="78000"/>
                  <a:satMod val="100000"/>
                  <a:lumMod val="100000"/>
                  <a:alpha val="51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Камчатский край, Иркутская область, Республика Саха (Якутия), Удмуртская республика, Волгоградская область, Алтайский край, Республика Башкортостан, Красноярский край, Тверская область, Московская область, Москва,  Алматы, 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Belgrad</a:t>
            </a:r>
            <a:endParaRPr lang="ru-RU" sz="2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43283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Иван Ефремов\Desktop\m_m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765" y="1910416"/>
            <a:ext cx="3718945" cy="34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59038" y="952209"/>
            <a:ext cx="560624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Младшая лига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97472" y="0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 err="1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Кватро</a:t>
            </a:r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, Красногорск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-1871551" y="4344105"/>
            <a:ext cx="10068045" cy="10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/>
          <a:p>
            <a:pPr algn="ctr" defTabSz="1087960"/>
            <a:r>
              <a:rPr lang="ru-RU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Награды</a:t>
            </a:r>
            <a:r>
              <a:rPr lang="en-US" sz="2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:</a:t>
            </a:r>
            <a:endParaRPr lang="ru-RU" altLang="ru-RU" sz="2000" dirty="0"/>
          </a:p>
          <a:p>
            <a:pPr algn="ctr" defTabSz="1087960"/>
            <a:endParaRPr lang="ru-RU" altLang="ru-RU" sz="2000" dirty="0"/>
          </a:p>
          <a:p>
            <a:pPr algn="ctr" defTabSz="1087960"/>
            <a:endParaRPr lang="ru-RU" altLang="ru-RU" dirty="0">
              <a:solidFill>
                <a:srgbClr val="00B050"/>
              </a:solidFill>
            </a:endParaRPr>
          </a:p>
          <a:p>
            <a:pPr algn="ctr" defTabSz="1087960"/>
            <a:endParaRPr lang="ru-RU" altLang="ru-RU" sz="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473" y="1886846"/>
            <a:ext cx="3869999" cy="1265990"/>
          </a:xfrm>
          <a:prstGeom prst="rect">
            <a:avLst/>
          </a:prstGeom>
        </p:spPr>
        <p:txBody>
          <a:bodyPr wrap="square" lIns="34546" tIns="17273" rIns="34546" bIns="17273">
            <a:spAutoFit/>
          </a:bodyPr>
          <a:lstStyle/>
          <a:p>
            <a:pPr defTabSz="1087960"/>
            <a:r>
              <a:rPr lang="ru-RU" sz="2000" b="1" dirty="0" err="1">
                <a:latin typeface="+mj-lt"/>
              </a:rPr>
              <a:t>Тхожевская</a:t>
            </a:r>
            <a:r>
              <a:rPr lang="ru-RU" sz="2000" b="1" dirty="0">
                <a:latin typeface="+mj-lt"/>
              </a:rPr>
              <a:t> Дарья </a:t>
            </a:r>
            <a:br>
              <a:rPr lang="ru-RU" sz="2000" b="1" dirty="0">
                <a:latin typeface="+mj-lt"/>
              </a:rPr>
            </a:br>
            <a:r>
              <a:rPr lang="ru-RU" sz="2000" b="1" dirty="0">
                <a:latin typeface="+mj-lt"/>
              </a:rPr>
              <a:t>Алиева Анастасия </a:t>
            </a:r>
            <a:br>
              <a:rPr lang="en-US" sz="2000" b="1" dirty="0">
                <a:latin typeface="+mj-lt"/>
              </a:rPr>
            </a:br>
            <a:r>
              <a:rPr lang="ru-RU" sz="2000" b="1" dirty="0">
                <a:latin typeface="+mj-lt"/>
              </a:rPr>
              <a:t>Найденов Арсений  </a:t>
            </a:r>
            <a:endParaRPr lang="ru-RU" sz="2000" b="1" i="1" dirty="0">
              <a:latin typeface="+mj-lt"/>
            </a:endParaRPr>
          </a:p>
          <a:p>
            <a:pPr defTabSz="1087960"/>
            <a:r>
              <a:rPr lang="ru-RU" sz="2000" b="1" dirty="0">
                <a:latin typeface="+mj-lt"/>
              </a:rPr>
              <a:t>Попов Артемий </a:t>
            </a:r>
            <a:endParaRPr lang="ru-RU" sz="2000" b="1" i="1" dirty="0">
              <a:latin typeface="+mj-lt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4646" y="483386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Личный зачёт – 2 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ПГ</a:t>
            </a:r>
          </a:p>
          <a:p>
            <a:r>
              <a:rPr lang="ru-RU" dirty="0">
                <a:latin typeface="Times New Roman"/>
                <a:ea typeface="Times New Roman"/>
              </a:rPr>
              <a:t>Комбинаторика и логика – 2 диплома ст. </a:t>
            </a:r>
            <a:r>
              <a:rPr lang="ru-RU" dirty="0">
                <a:solidFill>
                  <a:srgbClr val="008000"/>
                </a:solidFill>
                <a:latin typeface="Times New Roman"/>
                <a:ea typeface="Times New Roman"/>
              </a:rPr>
              <a:t>III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7787667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418CFE-8F4D-4B4D-8514-817D4E798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398" y="1521848"/>
            <a:ext cx="3621671" cy="5254463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52DC3D30-55C6-4A62-B8B0-623A3BB43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670" y="1412776"/>
            <a:ext cx="7092941" cy="12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539" tIns="17270" rIns="34539" bIns="17270" anchor="ctr"/>
          <a:lstStyle/>
          <a:p>
            <a:pPr algn="ctr"/>
            <a:r>
              <a:rPr lang="ru-RU" sz="4000" b="1" dirty="0">
                <a:solidFill>
                  <a:srgbClr val="CE0311"/>
                </a:solidFill>
                <a:latin typeface="Trattatello" charset="0"/>
                <a:ea typeface="Trattatello" charset="0"/>
                <a:cs typeface="Trattatello" charset="0"/>
              </a:rPr>
              <a:t>Зимина Полина, Елизово</a:t>
            </a:r>
            <a:endParaRPr lang="ru-RU" altLang="ru-RU" sz="3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D650E2B-5A9E-464D-8118-F933509B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72" y="2342423"/>
            <a:ext cx="5908776" cy="404209"/>
          </a:xfrm>
          <a:prstGeom prst="rect">
            <a:avLst/>
          </a:prstGeom>
          <a:noFill/>
          <a:ln w="76200" cap="rnd">
            <a:noFill/>
            <a:prstDash val="sysDot"/>
            <a:miter lim="800000"/>
            <a:headEnd/>
            <a:tailEnd/>
          </a:ln>
        </p:spPr>
        <p:txBody>
          <a:bodyPr wrap="square" lIns="34539" tIns="17270" rIns="34539" bIns="17270">
            <a:spAutoFit/>
          </a:bodyPr>
          <a:lstStyle>
            <a:lvl1pPr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2879725" eaLnBrk="0" hangingPunct="0">
              <a:defRPr sz="5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i="1" dirty="0">
                <a:latin typeface="Trattatello" charset="0"/>
                <a:ea typeface="Trattatello" charset="0"/>
                <a:cs typeface="Trattatello" charset="0"/>
              </a:rPr>
              <a:t>Личное участие</a:t>
            </a:r>
            <a:endParaRPr lang="ru-RU" alt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CC696D-72D4-47BE-96E9-51A14A849696}"/>
              </a:ext>
            </a:extLst>
          </p:cNvPr>
          <p:cNvSpPr/>
          <p:nvPr/>
        </p:nvSpPr>
        <p:spPr>
          <a:xfrm>
            <a:off x="2062758" y="3396693"/>
            <a:ext cx="6092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/>
                <a:ea typeface="Times New Roman"/>
              </a:rPr>
              <a:t>Комбинаторика и логика – диплом ст. </a:t>
            </a:r>
            <a:r>
              <a:rPr lang="ru-RU" sz="2400" dirty="0">
                <a:solidFill>
                  <a:srgbClr val="FFC000"/>
                </a:solidFill>
                <a:latin typeface="Times New Roman"/>
                <a:ea typeface="Times New Roman"/>
              </a:rPr>
              <a:t>II</a:t>
            </a:r>
            <a:endParaRPr lang="ru-RU" sz="2400" dirty="0">
              <a:solidFill>
                <a:srgbClr val="FFC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0579996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ван Ефремов\Desktop\4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04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93084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188640"/>
            <a:ext cx="10971640" cy="1365236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solidFill>
                  <a:srgbClr val="CE1820"/>
                </a:solidFill>
                <a:latin typeface="Trattatello"/>
              </a:rPr>
              <a:t>сплочение</a:t>
            </a:r>
            <a:br>
              <a:rPr lang="ru-RU" altLang="ru-RU" sz="3600" dirty="0">
                <a:solidFill>
                  <a:srgbClr val="CE1820"/>
                </a:solidFill>
              </a:rPr>
            </a:br>
            <a:r>
              <a:rPr lang="ru-RU" altLang="ru-RU" dirty="0">
                <a:solidFill>
                  <a:srgbClr val="CE1820"/>
                </a:solidFill>
              </a:rPr>
              <a:t>команд</a:t>
            </a:r>
            <a:endParaRPr lang="ru-RU" dirty="0">
              <a:solidFill>
                <a:srgbClr val="CE1820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BD1741-C343-4978-9DA0-A14A60091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4" y="1412776"/>
            <a:ext cx="7992001" cy="53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9533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188640"/>
            <a:ext cx="10971640" cy="1365236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solidFill>
                  <a:srgbClr val="CE1820"/>
                </a:solidFill>
                <a:latin typeface="Trattatello"/>
              </a:rPr>
              <a:t>сплочение</a:t>
            </a:r>
            <a:br>
              <a:rPr lang="ru-RU" altLang="ru-RU" sz="3600" dirty="0">
                <a:solidFill>
                  <a:srgbClr val="CE1820"/>
                </a:solidFill>
              </a:rPr>
            </a:br>
            <a:r>
              <a:rPr lang="ru-RU" altLang="ru-RU" dirty="0">
                <a:solidFill>
                  <a:srgbClr val="CE1820"/>
                </a:solidFill>
              </a:rPr>
              <a:t>команд</a:t>
            </a:r>
            <a:endParaRPr lang="ru-RU" dirty="0">
              <a:solidFill>
                <a:srgbClr val="CE1820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3BE74E-1BC6-4CE1-B89F-C2B4C1E26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4" y="1412482"/>
            <a:ext cx="7992001" cy="532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512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188640"/>
            <a:ext cx="10971640" cy="1365236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solidFill>
                  <a:srgbClr val="CE1820"/>
                </a:solidFill>
                <a:latin typeface="Trattatello"/>
              </a:rPr>
              <a:t>сплочение</a:t>
            </a:r>
            <a:br>
              <a:rPr lang="ru-RU" altLang="ru-RU" sz="3600" dirty="0">
                <a:solidFill>
                  <a:srgbClr val="CE1820"/>
                </a:solidFill>
              </a:rPr>
            </a:br>
            <a:r>
              <a:rPr lang="ru-RU" altLang="ru-RU" dirty="0">
                <a:solidFill>
                  <a:srgbClr val="CE1820"/>
                </a:solidFill>
              </a:rPr>
              <a:t>команд</a:t>
            </a:r>
            <a:endParaRPr lang="ru-RU" dirty="0">
              <a:solidFill>
                <a:srgbClr val="CE1820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D70DBC-8BDC-4363-9CD4-06BB8F9AE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4" y="1412347"/>
            <a:ext cx="7992000" cy="53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2288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-99392"/>
            <a:ext cx="10971640" cy="1365236"/>
          </a:xfrm>
        </p:spPr>
        <p:txBody>
          <a:bodyPr>
            <a:normAutofit fontScale="90000"/>
          </a:bodyPr>
          <a:lstStyle/>
          <a:p>
            <a:br>
              <a:rPr lang="ru-RU" altLang="ru-RU" sz="3800" dirty="0"/>
            </a:br>
            <a:r>
              <a:rPr lang="ru-RU" altLang="ru-RU" dirty="0">
                <a:solidFill>
                  <a:srgbClr val="CE1820"/>
                </a:solidFill>
                <a:latin typeface="Trattatello"/>
              </a:rPr>
              <a:t>не только умственные</a:t>
            </a:r>
            <a:br>
              <a:rPr lang="ru-RU" altLang="ru-RU" sz="3800" dirty="0">
                <a:solidFill>
                  <a:srgbClr val="CE1820"/>
                </a:solidFill>
              </a:rPr>
            </a:br>
            <a:r>
              <a:rPr lang="ru-RU" altLang="ru-RU" sz="4400" dirty="0">
                <a:solidFill>
                  <a:srgbClr val="CE1820"/>
                </a:solidFill>
              </a:rPr>
              <a:t>состязания</a:t>
            </a:r>
            <a:endParaRPr lang="ru-RU" dirty="0">
              <a:solidFill>
                <a:srgbClr val="CE1820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767478-B6AF-46F2-9223-52EE4494F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5" y="1411735"/>
            <a:ext cx="7990439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7012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2" y="-99392"/>
            <a:ext cx="10971640" cy="1365236"/>
          </a:xfrm>
        </p:spPr>
        <p:txBody>
          <a:bodyPr>
            <a:normAutofit fontScale="90000"/>
          </a:bodyPr>
          <a:lstStyle/>
          <a:p>
            <a:br>
              <a:rPr lang="ru-RU" altLang="ru-RU" sz="3800" dirty="0"/>
            </a:br>
            <a:r>
              <a:rPr lang="ru-RU" altLang="ru-RU" dirty="0">
                <a:solidFill>
                  <a:srgbClr val="CE1820"/>
                </a:solidFill>
                <a:latin typeface="Trattatello"/>
              </a:rPr>
              <a:t>этапы</a:t>
            </a:r>
            <a:br>
              <a:rPr lang="ru-RU" altLang="ru-RU" sz="3800" dirty="0">
                <a:solidFill>
                  <a:srgbClr val="CE1820"/>
                </a:solidFill>
              </a:rPr>
            </a:br>
            <a:r>
              <a:rPr lang="ru-RU" altLang="ru-RU" sz="4400" dirty="0">
                <a:solidFill>
                  <a:srgbClr val="CE1820"/>
                </a:solidFill>
              </a:rPr>
              <a:t>турнира</a:t>
            </a:r>
            <a:endParaRPr lang="ru-RU" dirty="0">
              <a:solidFill>
                <a:srgbClr val="CE1820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29" y="4708267"/>
            <a:ext cx="2097467" cy="2057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3D6041-6915-4AEB-AC58-7BE7A96EF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4" y="1411734"/>
            <a:ext cx="7992888" cy="53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731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1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" id="{124D0B3A-445F-4117-916C-68452BD59698}" vid="{EA16ED12-B0D5-4774-BF9C-95E3FD4B1B8A}"/>
    </a:ext>
  </a:ext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1009</TotalTime>
  <Words>1897</Words>
  <Application>Microsoft Office PowerPoint</Application>
  <PresentationFormat>Произвольный</PresentationFormat>
  <Paragraphs>555</Paragraphs>
  <Slides>42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4" baseType="lpstr">
      <vt:lpstr>Arial</vt:lpstr>
      <vt:lpstr>Arial Narrow</vt:lpstr>
      <vt:lpstr>Calibri</vt:lpstr>
      <vt:lpstr>Century Gothic</vt:lpstr>
      <vt:lpstr>Comic Sans MS</vt:lpstr>
      <vt:lpstr>Georgia</vt:lpstr>
      <vt:lpstr>Mangal</vt:lpstr>
      <vt:lpstr>Times New Roman</vt:lpstr>
      <vt:lpstr>Trattatello</vt:lpstr>
      <vt:lpstr>Trebuchet MS</vt:lpstr>
      <vt:lpstr>Тема1</vt:lpstr>
      <vt:lpstr>Воздушный поток</vt:lpstr>
      <vt:lpstr>X ТУРНИР МАТЕМАТИЧЕСКОЕ МНОГОБОРЬЕ  ПАМЯТИ АНДРЕЯ АЛЕКСАНДРОВИЧА ЕГОРОВА     30 октября – 4 ноября  2017 год</vt:lpstr>
      <vt:lpstr>Основные цели проведения турнира</vt:lpstr>
      <vt:lpstr>Презентация PowerPoint</vt:lpstr>
      <vt:lpstr>Презентация PowerPoint</vt:lpstr>
      <vt:lpstr>сплочение команд</vt:lpstr>
      <vt:lpstr>сплочение команд</vt:lpstr>
      <vt:lpstr>сплочение команд</vt:lpstr>
      <vt:lpstr> не только умственные состязания</vt:lpstr>
      <vt:lpstr> этапы турнира</vt:lpstr>
      <vt:lpstr> этапы турнира</vt:lpstr>
      <vt:lpstr> этапы турнира</vt:lpstr>
      <vt:lpstr> Диплом I степени в личном зачёте </vt:lpstr>
      <vt:lpstr> Диплом II степени в личном зачёте </vt:lpstr>
      <vt:lpstr> Диплом III степени в личном зачёте </vt:lpstr>
      <vt:lpstr> Похвальные грамоты в личном зачёте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 ТУРНИР МАТЕМАТИЧЕСКОЕ МНОГОБОРЬЕ  ПАМЯТИ АНДРЕЯ АЛЕКСАНДРОВИЧА ЕГОРОВА     30 октября – 4 ноября  2017 год</dc:title>
  <dc:creator>Иван Ефремов</dc:creator>
  <cp:lastModifiedBy>Ирина Мамсурова</cp:lastModifiedBy>
  <cp:revision>82</cp:revision>
  <dcterms:created xsi:type="dcterms:W3CDTF">2017-11-01T09:36:59Z</dcterms:created>
  <dcterms:modified xsi:type="dcterms:W3CDTF">2017-11-04T07:27:36Z</dcterms:modified>
</cp:coreProperties>
</file>