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71" r:id="rId5"/>
    <p:sldId id="269" r:id="rId6"/>
    <p:sldId id="270" r:id="rId7"/>
    <p:sldId id="272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578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1E9-EA2C-405F-ACB8-E8AAC27A7CFC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849B-02C2-47CA-8DDF-FE96C8332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09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1E9-EA2C-405F-ACB8-E8AAC27A7CFC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849B-02C2-47CA-8DDF-FE96C8332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69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1E9-EA2C-405F-ACB8-E8AAC27A7CFC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849B-02C2-47CA-8DDF-FE96C8332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67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1E9-EA2C-405F-ACB8-E8AAC27A7CFC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849B-02C2-47CA-8DDF-FE96C8332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36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1E9-EA2C-405F-ACB8-E8AAC27A7CFC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849B-02C2-47CA-8DDF-FE96C8332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83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1E9-EA2C-405F-ACB8-E8AAC27A7CFC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849B-02C2-47CA-8DDF-FE96C8332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0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1E9-EA2C-405F-ACB8-E8AAC27A7CFC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849B-02C2-47CA-8DDF-FE96C8332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34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1E9-EA2C-405F-ACB8-E8AAC27A7CFC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849B-02C2-47CA-8DDF-FE96C8332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61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1E9-EA2C-405F-ACB8-E8AAC27A7CFC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849B-02C2-47CA-8DDF-FE96C8332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61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1E9-EA2C-405F-ACB8-E8AAC27A7CFC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849B-02C2-47CA-8DDF-FE96C8332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07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1E9-EA2C-405F-ACB8-E8AAC27A7CFC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849B-02C2-47CA-8DDF-FE96C8332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07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A01E9-EA2C-405F-ACB8-E8AAC27A7CFC}" type="datetimeFigureOut">
              <a:rPr lang="ru-RU" smtClean="0"/>
              <a:t>03.11.2019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A849B-02C2-47CA-8DDF-FE96C8332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07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3600400"/>
          </a:xfrm>
        </p:spPr>
        <p:txBody>
          <a:bodyPr>
            <a:noAutofit/>
          </a:bodyPr>
          <a:lstStyle/>
          <a:p>
            <a:r>
              <a:rPr lang="ru-RU" sz="4000" dirty="0"/>
              <a:t> Математическое моделирование в школе с точки зрения</a:t>
            </a:r>
            <a:br>
              <a:rPr lang="ru-RU" sz="4000" dirty="0"/>
            </a:br>
            <a:r>
              <a:rPr lang="ru-RU" sz="4000" dirty="0"/>
              <a:t>профессионала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professional's viewpoint on mathematical modelling at school</a:t>
            </a:r>
            <a:endParaRPr lang="ru-RU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2351112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Константин Авилов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научный сотрудник ИВМ РАН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член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Expert Panel IMMC</a:t>
            </a:r>
          </a:p>
          <a:p>
            <a:r>
              <a:rPr lang="en-US" dirty="0">
                <a:solidFill>
                  <a:schemeClr val="tx1"/>
                </a:solidFill>
              </a:rPr>
              <a:t>kkavilov@gmail.com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39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Disclaimer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340768"/>
            <a:ext cx="9073008" cy="478539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2400" dirty="0"/>
              <a:t>Я – не преподаватель, я – исследователь</a:t>
            </a:r>
          </a:p>
          <a:p>
            <a:pPr>
              <a:spcBef>
                <a:spcPts val="1200"/>
              </a:spcBef>
            </a:pPr>
            <a:r>
              <a:rPr lang="ru-RU" sz="2400" dirty="0"/>
              <a:t>Мой опыт преподавания: студенты МФТИ и ВМК МГУ (в основном, в качестве научного руководителя), участие в </a:t>
            </a:r>
            <a:r>
              <a:rPr lang="en-US" sz="2400" dirty="0"/>
              <a:t>IMMC/</a:t>
            </a:r>
            <a:r>
              <a:rPr lang="en-US" sz="2400" dirty="0" err="1"/>
              <a:t>RuMMC</a:t>
            </a:r>
            <a:r>
              <a:rPr lang="en-US" sz="2400" dirty="0"/>
              <a:t> (</a:t>
            </a:r>
            <a:r>
              <a:rPr lang="ru-RU" sz="2400" dirty="0"/>
              <a:t>все </a:t>
            </a:r>
            <a:r>
              <a:rPr lang="en-US" sz="2400" dirty="0"/>
              <a:t>5</a:t>
            </a:r>
            <a:r>
              <a:rPr lang="ru-RU" sz="2400" dirty="0"/>
              <a:t> лет</a:t>
            </a:r>
            <a:r>
              <a:rPr lang="en-US" sz="2400" dirty="0"/>
              <a:t>)</a:t>
            </a:r>
            <a:endParaRPr lang="ru-RU" sz="2400" dirty="0"/>
          </a:p>
          <a:p>
            <a:pPr>
              <a:spcBef>
                <a:spcPts val="1200"/>
              </a:spcBef>
            </a:pPr>
            <a:r>
              <a:rPr lang="ru-RU" sz="2400" dirty="0"/>
              <a:t>Я мало знаком с актуальными программами обучения в школах (особенно – в продвинутых естественнонаучных)</a:t>
            </a:r>
          </a:p>
          <a:p>
            <a:pPr>
              <a:spcBef>
                <a:spcPts val="1200"/>
              </a:spcBef>
            </a:pPr>
            <a:r>
              <a:rPr lang="ru-RU" sz="2400" dirty="0"/>
              <a:t>Поэтому нижеследующее следует воспринимать как «вольные фантазии на тему» и «</a:t>
            </a:r>
            <a:r>
              <a:rPr lang="ru-RU" sz="2400" dirty="0" err="1"/>
              <a:t>хотелки</a:t>
            </a:r>
            <a:r>
              <a:rPr lang="ru-RU" sz="2400" dirty="0"/>
              <a:t>» </a:t>
            </a:r>
            <a:r>
              <a:rPr lang="ru-RU" sz="2400" dirty="0" err="1"/>
              <a:t>ВУЗовского</a:t>
            </a:r>
            <a:r>
              <a:rPr lang="ru-RU" sz="2400" dirty="0"/>
              <a:t> </a:t>
            </a:r>
            <a:r>
              <a:rPr lang="ru-RU" sz="2400" dirty="0" err="1"/>
              <a:t>научрука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3817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43000"/>
          </a:xfrm>
        </p:spPr>
        <p:txBody>
          <a:bodyPr>
            <a:noAutofit/>
          </a:bodyPr>
          <a:lstStyle/>
          <a:p>
            <a:r>
              <a:rPr lang="ru-RU" sz="3600" dirty="0"/>
              <a:t>Чего не хватает российским школьникам на </a:t>
            </a:r>
            <a:r>
              <a:rPr lang="en-US" sz="3600" dirty="0"/>
              <a:t>IMMC (</a:t>
            </a:r>
            <a:r>
              <a:rPr lang="ru-RU" sz="3600" dirty="0"/>
              <a:t>и в </a:t>
            </a:r>
            <a:r>
              <a:rPr lang="ru-RU" sz="3600" dirty="0" err="1"/>
              <a:t>мат.моделировании</a:t>
            </a:r>
            <a:r>
              <a:rPr lang="ru-RU" sz="3600" dirty="0"/>
              <a:t> в целом</a:t>
            </a:r>
            <a:r>
              <a:rPr lang="en-US" sz="3600" dirty="0"/>
              <a:t>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340768"/>
            <a:ext cx="9073008" cy="551723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2400" dirty="0"/>
              <a:t>Опыта работы с реальными и «правдоподобными» задачами, где с ходу не понятно, что и как </a:t>
            </a:r>
            <a:r>
              <a:rPr lang="ru-RU" sz="2400" dirty="0" err="1"/>
              <a:t>формализировать</a:t>
            </a:r>
            <a:r>
              <a:rPr lang="ru-RU" sz="2400" dirty="0"/>
              <a:t> (т.е. когда «стандартные схемы из учебника не подходят»)</a:t>
            </a:r>
          </a:p>
          <a:p>
            <a:pPr>
              <a:spcBef>
                <a:spcPts val="1200"/>
              </a:spcBef>
            </a:pPr>
            <a:r>
              <a:rPr lang="ru-RU" sz="2400" dirty="0"/>
              <a:t>Владения простейшими приёмами анализа данных</a:t>
            </a:r>
          </a:p>
          <a:p>
            <a:pPr>
              <a:spcBef>
                <a:spcPts val="1200"/>
              </a:spcBef>
            </a:pPr>
            <a:r>
              <a:rPr lang="ru-RU" sz="2400" dirty="0"/>
              <a:t>Владения простейшими методами оптимизации</a:t>
            </a:r>
          </a:p>
          <a:p>
            <a:pPr>
              <a:spcBef>
                <a:spcPts val="1200"/>
              </a:spcBef>
            </a:pPr>
            <a:r>
              <a:rPr lang="ru-RU" sz="2400" dirty="0"/>
              <a:t>Привычности к вероятностной картине мира (в соответствующих </a:t>
            </a:r>
            <a:r>
              <a:rPr lang="ru-RU" sz="2400" dirty="0" err="1"/>
              <a:t>мат.модельерских</a:t>
            </a:r>
            <a:r>
              <a:rPr lang="ru-RU" sz="2400" dirty="0"/>
              <a:t> задачах)</a:t>
            </a:r>
          </a:p>
          <a:p>
            <a:pPr>
              <a:spcBef>
                <a:spcPts val="1200"/>
              </a:spcBef>
            </a:pPr>
            <a:r>
              <a:rPr lang="ru-RU" sz="2400" dirty="0"/>
              <a:t>Навыка «</a:t>
            </a:r>
            <a:r>
              <a:rPr lang="en-US" sz="2400" dirty="0"/>
              <a:t>scientific writing</a:t>
            </a:r>
            <a:r>
              <a:rPr lang="ru-RU" sz="2400" dirty="0"/>
              <a:t>»</a:t>
            </a:r>
            <a:r>
              <a:rPr lang="en-US" sz="2400" dirty="0"/>
              <a:t> (</a:t>
            </a:r>
            <a:r>
              <a:rPr lang="ru-RU" sz="2400" dirty="0"/>
              <a:t>умения писать (около)научные тексты</a:t>
            </a:r>
            <a:r>
              <a:rPr lang="en-US" sz="2400" dirty="0"/>
              <a:t>)</a:t>
            </a:r>
            <a:endParaRPr lang="ru-RU" sz="2400" dirty="0"/>
          </a:p>
          <a:p>
            <a:pPr marL="0" indent="0">
              <a:spcBef>
                <a:spcPts val="1200"/>
              </a:spcBef>
              <a:buNone/>
            </a:pPr>
            <a:endParaRPr lang="ru-RU" sz="2400" dirty="0"/>
          </a:p>
          <a:p>
            <a:pPr marL="0" indent="0">
              <a:spcBef>
                <a:spcPts val="1200"/>
              </a:spcBef>
              <a:buNone/>
            </a:pPr>
            <a:r>
              <a:rPr lang="ru-RU" sz="2400" b="1" dirty="0"/>
              <a:t>Что часто лишнее</a:t>
            </a:r>
            <a:r>
              <a:rPr lang="ru-RU" sz="2400" dirty="0"/>
              <a:t>: </a:t>
            </a:r>
            <a:r>
              <a:rPr lang="ru-RU" sz="2400" dirty="0" err="1"/>
              <a:t>заточенность</a:t>
            </a:r>
            <a:r>
              <a:rPr lang="ru-RU" sz="2400" dirty="0"/>
              <a:t> на олимпиадные соревнования, т.е. на разгадывание ребусов за сильно ограниченное время</a:t>
            </a:r>
          </a:p>
        </p:txBody>
      </p:sp>
    </p:spTree>
    <p:extLst>
      <p:ext uri="{BB962C8B-B14F-4D97-AF65-F5344CB8AC3E}">
        <p14:creationId xmlns:p14="http://schemas.microsoft.com/office/powerpoint/2010/main" val="4247841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43000"/>
          </a:xfrm>
        </p:spPr>
        <p:txBody>
          <a:bodyPr>
            <a:noAutofit/>
          </a:bodyPr>
          <a:lstStyle/>
          <a:p>
            <a:r>
              <a:rPr lang="ru-RU" sz="3600" dirty="0"/>
              <a:t>Чего не хватает российским школьникам в ВУЗах (информация 20-летней давности)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340768"/>
            <a:ext cx="9073008" cy="551723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2400" dirty="0"/>
              <a:t>Ощущения общности разных наук и применимости продвинутой математики в физике и прочем</a:t>
            </a:r>
          </a:p>
          <a:p>
            <a:pPr>
              <a:spcBef>
                <a:spcPts val="1200"/>
              </a:spcBef>
            </a:pPr>
            <a:r>
              <a:rPr lang="ru-RU" sz="2400" dirty="0"/>
              <a:t>Умения понимать и «физически интерпретировать» дифференциальные уравнения (и другие уравнения тоже)</a:t>
            </a:r>
          </a:p>
          <a:p>
            <a:pPr>
              <a:spcBef>
                <a:spcPts val="1200"/>
              </a:spcBef>
            </a:pPr>
            <a:r>
              <a:rPr lang="ru-RU" sz="2400" dirty="0"/>
              <a:t>Представлений о вычислительной математике (даже о ее существовании) и минимальных навыков в ней</a:t>
            </a:r>
          </a:p>
          <a:p>
            <a:pPr>
              <a:spcBef>
                <a:spcPts val="1200"/>
              </a:spcBef>
            </a:pPr>
            <a:r>
              <a:rPr lang="ru-RU" sz="2400" dirty="0"/>
              <a:t>Опять же, «</a:t>
            </a:r>
            <a:r>
              <a:rPr lang="en-US" sz="2400" dirty="0"/>
              <a:t>scientific writing</a:t>
            </a:r>
            <a:r>
              <a:rPr lang="ru-RU" sz="24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979968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43000"/>
          </a:xfrm>
        </p:spPr>
        <p:txBody>
          <a:bodyPr>
            <a:noAutofit/>
          </a:bodyPr>
          <a:lstStyle/>
          <a:p>
            <a:r>
              <a:rPr lang="ru-RU" sz="3600" dirty="0"/>
              <a:t>Что делать?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124744"/>
            <a:ext cx="9073008" cy="573325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2400" dirty="0"/>
              <a:t>Устранять</a:t>
            </a:r>
            <a:r>
              <a:rPr lang="en-US" sz="2400" dirty="0"/>
              <a:t> </a:t>
            </a:r>
            <a:r>
              <a:rPr lang="ru-RU" sz="2400" dirty="0"/>
              <a:t>привычный разрыв между математикой и физикой/химией/программированием/</a:t>
            </a:r>
            <a:r>
              <a:rPr lang="en-US" sz="2400" dirty="0" err="1"/>
              <a:t>etc</a:t>
            </a:r>
            <a:r>
              <a:rPr lang="en-US" sz="2400" dirty="0"/>
              <a:t>:</a:t>
            </a:r>
            <a:endParaRPr lang="ru-RU" sz="2400" dirty="0"/>
          </a:p>
          <a:p>
            <a:pPr lvl="1">
              <a:spcBef>
                <a:spcPts val="1200"/>
              </a:spcBef>
            </a:pPr>
            <a:r>
              <a:rPr lang="ru-RU" sz="2000" dirty="0"/>
              <a:t>рассматривать физические задачи, требующие «сложной» математики</a:t>
            </a:r>
          </a:p>
          <a:p>
            <a:pPr lvl="1">
              <a:spcBef>
                <a:spcPts val="1200"/>
              </a:spcBef>
            </a:pPr>
            <a:r>
              <a:rPr lang="ru-RU" sz="2000" dirty="0"/>
              <a:t>рассматривать математические задачи, имеющие численные или алгоритмические решения вместо чисто аналитических</a:t>
            </a:r>
          </a:p>
          <a:p>
            <a:pPr lvl="1">
              <a:spcBef>
                <a:spcPts val="1200"/>
              </a:spcBef>
            </a:pPr>
            <a:r>
              <a:rPr lang="ru-RU" sz="2000" dirty="0"/>
              <a:t>делать проекты, которые зачитываются как «творческие задания» сразу по нескольким предметам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ru-RU" sz="2400" dirty="0"/>
              <a:t>Обучать написанию околонаучных текстов (если позволит время):</a:t>
            </a:r>
          </a:p>
          <a:p>
            <a:pPr lvl="1">
              <a:spcBef>
                <a:spcPts val="1200"/>
              </a:spcBef>
            </a:pPr>
            <a:r>
              <a:rPr lang="ru-RU" sz="2000" dirty="0"/>
              <a:t>«</a:t>
            </a:r>
            <a:r>
              <a:rPr lang="en-US" sz="2000" dirty="0"/>
              <a:t>science essays</a:t>
            </a:r>
            <a:r>
              <a:rPr lang="ru-RU" sz="2000" dirty="0"/>
              <a:t>»</a:t>
            </a:r>
            <a:r>
              <a:rPr lang="en-US" sz="2000" dirty="0"/>
              <a:t> (≈</a:t>
            </a:r>
            <a:r>
              <a:rPr lang="ru-RU" sz="2000" dirty="0"/>
              <a:t>короткие рефераты</a:t>
            </a:r>
            <a:r>
              <a:rPr lang="en-US" sz="2000" dirty="0"/>
              <a:t>)</a:t>
            </a:r>
            <a:endParaRPr lang="ru-RU" sz="2000" dirty="0"/>
          </a:p>
          <a:p>
            <a:pPr lvl="1">
              <a:spcBef>
                <a:spcPts val="1200"/>
              </a:spcBef>
            </a:pPr>
            <a:r>
              <a:rPr lang="ru-RU" sz="2000" dirty="0"/>
              <a:t>связное словесное описание сложных задач (20 лет назад такое было на школьных олимпиадах по физике)</a:t>
            </a:r>
            <a:endParaRPr lang="en-US" sz="2000" dirty="0"/>
          </a:p>
          <a:p>
            <a:pPr marL="0" indent="0">
              <a:spcBef>
                <a:spcPts val="1200"/>
              </a:spcBef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9006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43000"/>
          </a:xfrm>
        </p:spPr>
        <p:txBody>
          <a:bodyPr>
            <a:noAutofit/>
          </a:bodyPr>
          <a:lstStyle/>
          <a:p>
            <a:r>
              <a:rPr lang="ru-RU" sz="3600" dirty="0"/>
              <a:t>Чему обучать?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124744"/>
            <a:ext cx="9073008" cy="573325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2400" dirty="0"/>
              <a:t>Математика:</a:t>
            </a:r>
          </a:p>
          <a:p>
            <a:pPr lvl="1">
              <a:spcBef>
                <a:spcPts val="1200"/>
              </a:spcBef>
            </a:pPr>
            <a:r>
              <a:rPr lang="ru-RU" sz="2000" dirty="0"/>
              <a:t>регрессия (+методы численной настройки как «черный ящик») и ее применение для практических задач (анализ физических экспериментов?)</a:t>
            </a:r>
          </a:p>
          <a:p>
            <a:pPr lvl="1">
              <a:spcBef>
                <a:spcPts val="1200"/>
              </a:spcBef>
            </a:pPr>
            <a:r>
              <a:rPr lang="ru-RU" sz="2000" dirty="0"/>
              <a:t>эволюционные уравнения (разностные уравнения или элементарные </a:t>
            </a:r>
            <a:r>
              <a:rPr lang="ru-RU" sz="2000" dirty="0" err="1"/>
              <a:t>дифуры</a:t>
            </a:r>
            <a:r>
              <a:rPr lang="ru-RU" sz="2000" dirty="0"/>
              <a:t>)</a:t>
            </a:r>
          </a:p>
          <a:p>
            <a:pPr lvl="1">
              <a:spcBef>
                <a:spcPts val="1200"/>
              </a:spcBef>
            </a:pPr>
            <a:r>
              <a:rPr lang="ru-RU" sz="2000" dirty="0"/>
              <a:t>вероятностная картина мира, элементарная теория вероятностей</a:t>
            </a:r>
          </a:p>
          <a:p>
            <a:pPr lvl="1">
              <a:spcBef>
                <a:spcPts val="1200"/>
              </a:spcBef>
            </a:pPr>
            <a:r>
              <a:rPr lang="ru-RU" sz="2000" dirty="0"/>
              <a:t>векторно-координатная геометрия (сводящая геометрические задачи к алгебраическим)</a:t>
            </a:r>
          </a:p>
          <a:p>
            <a:pPr lvl="1">
              <a:spcBef>
                <a:spcPts val="1200"/>
              </a:spcBef>
            </a:pPr>
            <a:r>
              <a:rPr lang="ru-RU" sz="2000" dirty="0"/>
              <a:t>численное решение алгебраических уравнений + методы Монте-Карло</a:t>
            </a:r>
          </a:p>
          <a:p>
            <a:pPr>
              <a:spcBef>
                <a:spcPts val="1200"/>
              </a:spcBef>
            </a:pPr>
            <a:r>
              <a:rPr lang="ru-RU" sz="2400" dirty="0"/>
              <a:t>Программирование:</a:t>
            </a:r>
            <a:endParaRPr lang="en-US" sz="2400" dirty="0"/>
          </a:p>
          <a:p>
            <a:pPr lvl="1">
              <a:spcBef>
                <a:spcPts val="1200"/>
              </a:spcBef>
            </a:pPr>
            <a:r>
              <a:rPr lang="ru-RU" sz="2000" dirty="0"/>
              <a:t>обучать численному решению задач и работе с табличными данными</a:t>
            </a:r>
          </a:p>
          <a:p>
            <a:pPr lvl="1">
              <a:spcBef>
                <a:spcPts val="1200"/>
              </a:spcBef>
            </a:pPr>
            <a:r>
              <a:rPr lang="ru-RU" sz="2000" dirty="0"/>
              <a:t>слабых в программировании можно учить на </a:t>
            </a:r>
            <a:r>
              <a:rPr lang="en-US" sz="2000" dirty="0"/>
              <a:t>Excel-</a:t>
            </a:r>
            <a:r>
              <a:rPr lang="ru-RU" sz="2000" dirty="0"/>
              <a:t>е</a:t>
            </a:r>
          </a:p>
          <a:p>
            <a:pPr lvl="1">
              <a:spcBef>
                <a:spcPts val="1200"/>
              </a:spcBef>
            </a:pPr>
            <a:r>
              <a:rPr lang="ru-RU" sz="2000" dirty="0"/>
              <a:t>(возможно!) обучать языку </a:t>
            </a:r>
            <a:r>
              <a:rPr lang="en-US" sz="2000" dirty="0"/>
              <a:t>R</a:t>
            </a:r>
            <a:endParaRPr lang="ru-RU" sz="2000" dirty="0"/>
          </a:p>
          <a:p>
            <a:pPr lvl="1">
              <a:spcBef>
                <a:spcPts val="1200"/>
              </a:spcBef>
            </a:pPr>
            <a:endParaRPr lang="ru-RU" sz="2000" dirty="0"/>
          </a:p>
          <a:p>
            <a:pPr lvl="1">
              <a:spcBef>
                <a:spcPts val="1200"/>
              </a:spcBef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46416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43000"/>
          </a:xfrm>
        </p:spPr>
        <p:txBody>
          <a:bodyPr>
            <a:noAutofit/>
          </a:bodyPr>
          <a:lstStyle/>
          <a:p>
            <a:r>
              <a:rPr lang="ru-RU" sz="3600" dirty="0"/>
              <a:t>С чего начинать?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124744"/>
            <a:ext cx="9073008" cy="573325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2400" dirty="0"/>
              <a:t>Я не могу посоветовать каких-то конкретных книг или учебников (т.к. просто не знаю «ландшафт»)</a:t>
            </a:r>
          </a:p>
          <a:p>
            <a:pPr>
              <a:spcBef>
                <a:spcPts val="1200"/>
              </a:spcBef>
            </a:pPr>
            <a:r>
              <a:rPr lang="ru-RU" sz="2400" dirty="0"/>
              <a:t>Может быть, что-то хорошее может быть в книгах по </a:t>
            </a:r>
            <a:r>
              <a:rPr lang="ru-RU" sz="2400" dirty="0" err="1"/>
              <a:t>мат.моделированию</a:t>
            </a:r>
            <a:r>
              <a:rPr lang="ru-RU" sz="2400" dirty="0"/>
              <a:t> для школьников от американского </a:t>
            </a:r>
            <a:r>
              <a:rPr lang="en-US" sz="2400" dirty="0"/>
              <a:t>COMAP</a:t>
            </a:r>
            <a:r>
              <a:rPr lang="ru-RU" sz="2400" dirty="0"/>
              <a:t>, но я их не прочитал, а потому сказать не могу. Плюс, эти книги на английском.</a:t>
            </a:r>
          </a:p>
          <a:p>
            <a:pPr>
              <a:spcBef>
                <a:spcPts val="1200"/>
              </a:spcBef>
            </a:pPr>
            <a:r>
              <a:rPr lang="ru-RU" sz="2400" dirty="0"/>
              <a:t>Преподавателю хорошо иметь личный опыт решения практических/исследовательских задач. «Учителя-</a:t>
            </a:r>
            <a:r>
              <a:rPr lang="ru-RU" sz="2400" dirty="0" err="1"/>
              <a:t>олимпиадники</a:t>
            </a:r>
            <a:r>
              <a:rPr lang="ru-RU" sz="2400" dirty="0"/>
              <a:t>», вероятно, имеют «слишком другой» подход.</a:t>
            </a:r>
          </a:p>
          <a:p>
            <a:pPr>
              <a:spcBef>
                <a:spcPts val="1200"/>
              </a:spcBef>
            </a:pPr>
            <a:r>
              <a:rPr lang="ru-RU" sz="2400" dirty="0"/>
              <a:t>Можно разобрать, как из данных какого-то физического эксперимента выводится известный физический закон</a:t>
            </a:r>
          </a:p>
          <a:p>
            <a:pPr>
              <a:spcBef>
                <a:spcPts val="1200"/>
              </a:spcBef>
            </a:pPr>
            <a:r>
              <a:rPr lang="ru-RU" sz="2400" dirty="0"/>
              <a:t>Можно посмотреть предыдущие задачи </a:t>
            </a:r>
            <a:r>
              <a:rPr lang="en-US" sz="2400" dirty="0" err="1"/>
              <a:t>HiMCM</a:t>
            </a:r>
            <a:r>
              <a:rPr lang="ru-RU" sz="2400" dirty="0"/>
              <a:t> и </a:t>
            </a:r>
            <a:r>
              <a:rPr lang="en-US" sz="2400" dirty="0"/>
              <a:t>IMMC</a:t>
            </a:r>
            <a:r>
              <a:rPr lang="ru-RU" sz="2400" dirty="0"/>
              <a:t> (+ТММ?)</a:t>
            </a:r>
          </a:p>
          <a:p>
            <a:pPr>
              <a:spcBef>
                <a:spcPts val="1200"/>
              </a:spcBef>
            </a:pPr>
            <a:endParaRPr lang="ru-RU" sz="2000" dirty="0"/>
          </a:p>
          <a:p>
            <a:pPr lvl="1">
              <a:spcBef>
                <a:spcPts val="1200"/>
              </a:spcBef>
            </a:pPr>
            <a:endParaRPr lang="ru-RU" sz="2000" dirty="0"/>
          </a:p>
          <a:p>
            <a:pPr lvl="1">
              <a:spcBef>
                <a:spcPts val="1200"/>
              </a:spcBef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90609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96952"/>
            <a:ext cx="8229600" cy="1143000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127372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542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 Математическое моделирование в школе с точки зрения профессионала  A professional's viewpoint on mathematical modelling at school</vt:lpstr>
      <vt:lpstr>Disclaimer</vt:lpstr>
      <vt:lpstr>Чего не хватает российским школьникам на IMMC (и в мат.моделировании в целом)</vt:lpstr>
      <vt:lpstr>Чего не хватает российским школьникам в ВУЗах (информация 20-летней давности)</vt:lpstr>
      <vt:lpstr>Что делать?</vt:lpstr>
      <vt:lpstr>Чему обучать?</vt:lpstr>
      <vt:lpstr>С чего начинать?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математическое моделирование</dc:title>
  <dc:creator>Konstantin Avilov</dc:creator>
  <cp:lastModifiedBy>Konstantin Avilov</cp:lastModifiedBy>
  <cp:revision>70</cp:revision>
  <dcterms:created xsi:type="dcterms:W3CDTF">2018-10-28T17:44:37Z</dcterms:created>
  <dcterms:modified xsi:type="dcterms:W3CDTF">2019-11-03T19:50:25Z</dcterms:modified>
</cp:coreProperties>
</file>